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ore0.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metadata/core-properties" Target="docProps/core0.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17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1" name="Rectangle 20"/>
          <p:cNvSpPr/>
          <p:nvPr/>
        </p:nvSpPr>
        <p:spPr>
          <a:xfrm>
            <a:off x="0" y="0"/>
            <a:ext cx="6858000" cy="9144000"/>
          </a:xfrm>
          <a:prstGeom prst="rect">
            <a:avLst/>
          </a:prstGeom>
          <a:solidFill>
            <a:srgbClr val="FFFFFF"/>
          </a:solidFill>
          <a:ln w="0">
            <a:noFill/>
          </a:ln>
        </p:spPr>
        <p:txBody>
          <a:bodyPr lIns="90000" tIns="45000" rIns="90000" bIns="45000" anchor="ctr" anchorCtr="1">
            <a:noAutofit/>
          </a:bodyPr>
          <a:lstStyle/>
          <a:p>
            <a:endParaRPr lang="en-US" sz="1800" b="0" u="none" strike="noStrike">
              <a:solidFill>
                <a:srgbClr val="000000"/>
              </a:solidFill>
              <a:effectLst/>
              <a:uFillTx/>
              <a:latin typeface="Calibri"/>
            </a:endParaRPr>
          </a:p>
        </p:txBody>
      </p:sp>
      <p:sp>
        <p:nvSpPr>
          <p:cNvPr id="22" name="PlaceHolder 1"/>
          <p:cNvSpPr>
            <a:spLocks noGrp="1"/>
          </p:cNvSpPr>
          <p:nvPr>
            <p:ph type="hdr"/>
          </p:nvPr>
        </p:nvSpPr>
        <p:spPr>
          <a:xfrm>
            <a:off x="-360" y="0"/>
            <a:ext cx="2971800" cy="457200"/>
          </a:xfrm>
          <a:prstGeom prst="rect">
            <a:avLst/>
          </a:prstGeom>
          <a:noFill/>
          <a:ln w="0">
            <a:noFill/>
          </a:ln>
        </p:spPr>
        <p:txBody>
          <a:bodyPr lIns="90000" tIns="46800" rIns="90000" bIns="46800" anchor="t">
            <a:noAutofit/>
          </a:bodyPr>
          <a:lstStyle/>
          <a:p>
            <a:pPr indent="0">
              <a:buNone/>
            </a:pPr>
            <a:endParaRPr lang="en-US" sz="2400" b="0" u="none" strike="noStrike">
              <a:solidFill>
                <a:srgbClr val="000000"/>
              </a:solidFill>
              <a:effectLst/>
              <a:uFillTx/>
              <a:latin typeface="Times New Roman"/>
            </a:endParaRPr>
          </a:p>
        </p:txBody>
      </p:sp>
      <p:sp>
        <p:nvSpPr>
          <p:cNvPr id="23" name="PlaceHolder 2"/>
          <p:cNvSpPr>
            <a:spLocks noGrp="1"/>
          </p:cNvSpPr>
          <p:nvPr>
            <p:ph type="dt" idx="9"/>
          </p:nvPr>
        </p:nvSpPr>
        <p:spPr>
          <a:xfrm>
            <a:off x="3884400" y="0"/>
            <a:ext cx="2971800" cy="457200"/>
          </a:xfrm>
          <a:prstGeom prst="rect">
            <a:avLst/>
          </a:prstGeom>
          <a:noFill/>
          <a:ln w="0">
            <a:noFill/>
          </a:ln>
        </p:spPr>
        <p:txBody>
          <a:bodyPr lIns="90000" tIns="46800" rIns="90000" bIns="46800" anchor="t">
            <a:noAutofit/>
          </a:bodyPr>
          <a:lstStyle>
            <a:lvl1pPr marL="216000"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1200" b="0" u="none" strike="noStrike">
                <a:solidFill>
                  <a:srgbClr val="000000"/>
                </a:solidFill>
                <a:effectLst/>
                <a:uFillTx/>
                <a:latin typeface="Times New Roman"/>
              </a:defRPr>
            </a:lvl1pPr>
          </a:lstStyle>
          <a:p>
            <a:pPr marL="216000"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&lt;date/time&gt;</a:t>
            </a:r>
          </a:p>
        </p:txBody>
      </p:sp>
      <p:sp>
        <p:nvSpPr>
          <p:cNvPr id="24" name="PlaceHolder 3"/>
          <p:cNvSpPr>
            <a:spLocks noGrp="1" noRot="1" noChangeAspect="1"/>
          </p:cNvSpPr>
          <p:nvPr>
            <p:ph type="sldImg"/>
          </p:nvPr>
        </p:nvSpPr>
        <p:spPr>
          <a:xfrm>
            <a:off x="1143000" y="685440"/>
            <a:ext cx="4572000" cy="3429000"/>
          </a:xfrm>
          <a:prstGeom prst="rect">
            <a:avLst/>
          </a:prstGeom>
          <a:noFill/>
          <a:ln w="12600">
            <a:solidFill>
              <a:srgbClr val="000000"/>
            </a:solidFill>
            <a:miter/>
          </a:ln>
        </p:spPr>
        <p:txBody>
          <a:bodyPr lIns="90000" tIns="46800" rIns="90000" bIns="46800" anchor="ctr">
            <a:no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Click to move the slide</a:t>
            </a:r>
          </a:p>
        </p:txBody>
      </p:sp>
      <p:sp>
        <p:nvSpPr>
          <p:cNvPr id="25" name="PlaceHolder 4"/>
          <p:cNvSpPr>
            <a:spLocks noGrp="1"/>
          </p:cNvSpPr>
          <p:nvPr>
            <p:ph type="body"/>
          </p:nvPr>
        </p:nvSpPr>
        <p:spPr>
          <a:xfrm>
            <a:off x="685800" y="4343400"/>
            <a:ext cx="5486400" cy="4114800"/>
          </a:xfrm>
          <a:prstGeom prst="rect">
            <a:avLst/>
          </a:prstGeom>
          <a:noFill/>
          <a:ln w="0">
            <a:noFill/>
          </a:ln>
        </p:spPr>
        <p:txBody>
          <a:bodyPr lIns="90000" tIns="46800" rIns="90000" bIns="4680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Click to edit the notes format</a:t>
            </a:r>
          </a:p>
        </p:txBody>
      </p:sp>
      <p:sp>
        <p:nvSpPr>
          <p:cNvPr id="26" name="PlaceHolder 5"/>
          <p:cNvSpPr>
            <a:spLocks noGrp="1"/>
          </p:cNvSpPr>
          <p:nvPr>
            <p:ph type="ftr" idx="10"/>
          </p:nvPr>
        </p:nvSpPr>
        <p:spPr>
          <a:xfrm>
            <a:off x="-360" y="8685360"/>
            <a:ext cx="2971800" cy="457200"/>
          </a:xfrm>
          <a:prstGeom prst="rect">
            <a:avLst/>
          </a:prstGeom>
          <a:noFill/>
          <a:ln w="0">
            <a:noFill/>
          </a:ln>
        </p:spPr>
        <p:txBody>
          <a:bodyPr lIns="90000" tIns="46800" rIns="90000" bIns="46800" anchor="b">
            <a:noAutofit/>
          </a:bodyPr>
          <a:lstStyle/>
          <a:p>
            <a:pPr indent="0">
              <a:buNone/>
            </a:pPr>
            <a:endParaRPr lang="en-US" sz="2400" b="0" u="none" strike="noStrike">
              <a:solidFill>
                <a:srgbClr val="000000"/>
              </a:solidFill>
              <a:effectLst/>
              <a:uFillTx/>
              <a:latin typeface="Times New Roman"/>
            </a:endParaRPr>
          </a:p>
        </p:txBody>
      </p:sp>
      <p:sp>
        <p:nvSpPr>
          <p:cNvPr id="27" name="PlaceHolder 6"/>
          <p:cNvSpPr>
            <a:spLocks noGrp="1"/>
          </p:cNvSpPr>
          <p:nvPr>
            <p:ph type="sldNum" idx="11"/>
          </p:nvPr>
        </p:nvSpPr>
        <p:spPr>
          <a:xfrm>
            <a:off x="3884400" y="8685360"/>
            <a:ext cx="2971800" cy="457200"/>
          </a:xfrm>
          <a:prstGeom prst="rect">
            <a:avLst/>
          </a:prstGeom>
          <a:noFill/>
          <a:ln w="0">
            <a:noFill/>
          </a:ln>
        </p:spPr>
        <p:txBody>
          <a:bodyPr lIns="90000" tIns="46800" rIns="90000" bIns="46800" anchor="b">
            <a:noAutofit/>
          </a:bodyPr>
          <a:lstStyle>
            <a:lvl1pPr marL="216000"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1200" b="0" u="none" strike="noStrike">
                <a:solidFill>
                  <a:srgbClr val="000000"/>
                </a:solidFill>
                <a:effectLst/>
                <a:uFillTx/>
                <a:latin typeface="Times New Roman"/>
              </a:defRPr>
            </a:lvl1pPr>
          </a:lstStyle>
          <a:p>
            <a:pPr marL="216000"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630A386-DD85-401D-B796-5D5CE39913AB}" type="slidenum">
              <a:rPr lang="en-US" sz="1200" b="0" u="none" strike="noStrike">
                <a:solidFill>
                  <a:srgbClr val="000000"/>
                </a:solidFill>
                <a:effectLst/>
                <a:uFillTx/>
                <a:latin typeface="Times New Roman"/>
              </a:rPr>
              <a:t>‹#›</a:t>
            </a:fld>
            <a:endParaRPr lang="en-US" sz="12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C0B0576-3FA9-42E3-8D6C-C8C4BA5E35E3}" type="slidenum">
              <a:rPr lang="en-US" sz="1200" b="0" u="none" strike="noStrike">
                <a:solidFill>
                  <a:srgbClr val="000000"/>
                </a:solidFill>
                <a:effectLst/>
                <a:uFillTx/>
                <a:latin typeface="Times New Roman"/>
              </a:rPr>
              <a:t>4</a:t>
            </a:fld>
            <a:endParaRPr lang="en-US" sz="1200" b="0" u="none" strike="noStrike">
              <a:solidFill>
                <a:srgbClr val="000000"/>
              </a:solidFill>
              <a:effectLst/>
              <a:uFillTx/>
              <a:latin typeface="Calibri"/>
            </a:endParaRPr>
          </a:p>
        </p:txBody>
      </p:sp>
      <p:sp>
        <p:nvSpPr>
          <p:cNvPr id="449" name="PlaceHolder 1"/>
          <p:cNvSpPr>
            <a:spLocks noGrp="1" noRot="1" noChangeAspect="1"/>
          </p:cNvSpPr>
          <p:nvPr>
            <p:ph type="sldImg"/>
          </p:nvPr>
        </p:nvSpPr>
        <p:spPr>
          <a:xfrm>
            <a:off x="1143000" y="685800"/>
            <a:ext cx="4572000" cy="3429000"/>
          </a:xfrm>
          <a:prstGeom prst="rect">
            <a:avLst/>
          </a:prstGeom>
          <a:ln w="0">
            <a:noFill/>
          </a:ln>
        </p:spPr>
      </p:sp>
      <p:sp>
        <p:nvSpPr>
          <p:cNvPr id="450"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Project estimating is as good as the information provided: GIGO!!</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More people working on a project does not = a more quickly completed project!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CFEF807-F2FC-404E-93D0-66682D8DDB42}" type="slidenum">
              <a:rPr lang="en-US" sz="1200" b="0" u="none" strike="noStrike">
                <a:solidFill>
                  <a:srgbClr val="000000"/>
                </a:solidFill>
                <a:effectLst/>
                <a:uFillTx/>
                <a:latin typeface="Times New Roman"/>
              </a:rPr>
              <a:t>5</a:t>
            </a:fld>
            <a:endParaRPr lang="en-US" sz="1200" b="0" u="none" strike="noStrike">
              <a:solidFill>
                <a:srgbClr val="000000"/>
              </a:solidFill>
              <a:effectLst/>
              <a:uFillTx/>
              <a:latin typeface="Calibri"/>
            </a:endParaRPr>
          </a:p>
        </p:txBody>
      </p:sp>
      <p:sp>
        <p:nvSpPr>
          <p:cNvPr id="452" name="PlaceHolder 1"/>
          <p:cNvSpPr>
            <a:spLocks noGrp="1" noRot="1" noChangeAspect="1"/>
          </p:cNvSpPr>
          <p:nvPr>
            <p:ph type="sldImg"/>
          </p:nvPr>
        </p:nvSpPr>
        <p:spPr>
          <a:xfrm>
            <a:off x="1143000" y="685800"/>
            <a:ext cx="4572000" cy="3429000"/>
          </a:xfrm>
          <a:prstGeom prst="rect">
            <a:avLst/>
          </a:prstGeom>
          <a:ln w="0">
            <a:noFill/>
          </a:ln>
        </p:spPr>
      </p:sp>
      <p:sp>
        <p:nvSpPr>
          <p:cNvPr id="453"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marL="228600" indent="-22860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If the sizing estimate and the strategic estimate are significantly different from one another, management needs to:</a:t>
            </a:r>
          </a:p>
          <a:p>
            <a:pPr marL="228600" indent="-228600">
              <a:buClr>
                <a:srgbClr val="000000"/>
              </a:buClr>
              <a:buFont typeface="Calibri"/>
              <a:buAutoNum type="arabicParen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abandon the project as stated, or</a:t>
            </a:r>
          </a:p>
          <a:p>
            <a:pPr marL="228600" indent="-228600">
              <a:buClr>
                <a:srgbClr val="000000"/>
              </a:buClr>
              <a:buFont typeface="Calibri"/>
              <a:buAutoNum type="arabicParen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investigate it more thoroughly.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 name="PlaceHolder 1"/>
          <p:cNvSpPr>
            <a:spLocks noGrp="1" noRot="1" noChangeAspect="1"/>
          </p:cNvSpPr>
          <p:nvPr>
            <p:ph type="sldImg"/>
          </p:nvPr>
        </p:nvSpPr>
        <p:spPr>
          <a:xfrm>
            <a:off x="1143000" y="685800"/>
            <a:ext cx="4572000" cy="3429000"/>
          </a:xfrm>
          <a:prstGeom prst="rect">
            <a:avLst/>
          </a:prstGeom>
          <a:ln w="0">
            <a:noFill/>
          </a:ln>
        </p:spPr>
      </p:sp>
      <p:sp>
        <p:nvSpPr>
          <p:cNvPr id="455"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1" u="none" strike="noStrike">
                <a:solidFill>
                  <a:srgbClr val="000000"/>
                </a:solidFill>
                <a:effectLst/>
                <a:uFillTx/>
                <a:latin typeface="Calibri"/>
              </a:rPr>
              <a:t>Definition of the Efficient Frontier</a:t>
            </a:r>
            <a:endParaRPr lang="en-US" sz="1200" b="0" u="none" strike="noStrike">
              <a:solidFill>
                <a:srgbClr val="000000"/>
              </a:solidFill>
              <a:effectLst/>
              <a:uFillTx/>
              <a:latin typeface="Calibri"/>
            </a:endParaRPr>
          </a:p>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Suppose that an organization is currently conducting a set of projects represented by the point labeled Portfolio A in the graphic shown above. Economists would describe Portfolio A as inefficient because there is another project portfolio, Portfolio B that produces more value for the same cost. Similarly, there is also a Portfolio C that produces the same value for less cost. Furthermore, there is a Portfolio D with a combination of these two characteristics.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 name="PlaceHolder 1"/>
          <p:cNvSpPr>
            <a:spLocks noGrp="1" noRot="1" noChangeAspect="1"/>
          </p:cNvSpPr>
          <p:nvPr>
            <p:ph type="sldImg"/>
          </p:nvPr>
        </p:nvSpPr>
        <p:spPr>
          <a:xfrm>
            <a:off x="1143000" y="685800"/>
            <a:ext cx="4572000" cy="3429000"/>
          </a:xfrm>
          <a:prstGeom prst="rect">
            <a:avLst/>
          </a:prstGeom>
          <a:ln w="0">
            <a:noFill/>
          </a:ln>
        </p:spPr>
      </p:sp>
      <p:sp>
        <p:nvSpPr>
          <p:cNvPr id="457"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lnSpc>
                <a:spcPct val="90000"/>
              </a:lnSpc>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Now suppose we consider all of the alternative project portfolios that can be constructed from a set of project proposals. Typically there are many and the diagram above shows a real example. In this case the organization had 30 project proposals under consideration in one budget cycle. Four of those projects were considered mandatory (3 process fixes and a new initiative required by regulators) leaving 26 discretionary projects. In general, if there are N potential projects, there are 2 exp N possible project portfolios because there are a total of  2 exp N subsets within a set of N items. (For more explanation see the paper Mathematics: Methods for Solving the Capital Allocation Problem, available on my website). Thus, this application required evaluating 2 to the 26</a:t>
            </a:r>
            <a:r>
              <a:rPr lang="en-US" sz="1200" b="0" u="none" strike="noStrike" baseline="30000">
                <a:solidFill>
                  <a:srgbClr val="000000"/>
                </a:solidFill>
                <a:effectLst/>
                <a:uFillTx/>
                <a:latin typeface="Calibri"/>
              </a:rPr>
              <a:t>th</a:t>
            </a:r>
            <a:r>
              <a:rPr lang="en-US" sz="1200" b="0" u="none" strike="noStrike">
                <a:solidFill>
                  <a:srgbClr val="000000"/>
                </a:solidFill>
                <a:effectLst/>
                <a:uFillTx/>
                <a:latin typeface="Calibri"/>
              </a:rPr>
              <a:t> power or approximately 67 million portfolios, far more than shown above! The best portfolios define the efficient frontier.</a:t>
            </a:r>
          </a:p>
          <a:p>
            <a:pPr indent="0">
              <a:lnSpc>
                <a:spcPct val="90000"/>
              </a:lnSpc>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 </a:t>
            </a:r>
          </a:p>
          <a:p>
            <a:pPr indent="0">
              <a:lnSpc>
                <a:spcPct val="90000"/>
              </a:lnSpc>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1" u="none" strike="noStrike">
                <a:solidFill>
                  <a:srgbClr val="000000"/>
                </a:solidFill>
                <a:effectLst/>
                <a:uFillTx/>
                <a:latin typeface="Calibri"/>
              </a:rPr>
              <a:t>The best project portfolios define the efficient frontier</a:t>
            </a:r>
            <a:endParaRPr lang="en-US" sz="1200" b="0" u="none" strike="noStrike">
              <a:solidFill>
                <a:srgbClr val="000000"/>
              </a:solidFill>
              <a:effectLst/>
              <a:uFillTx/>
              <a:latin typeface="Calibri"/>
            </a:endParaRPr>
          </a:p>
          <a:p>
            <a:pPr indent="0">
              <a:lnSpc>
                <a:spcPct val="90000"/>
              </a:lnSpc>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Notice that the efficient frontier is curved, not straight. This is because the efficient frontier is made up of the best possible projects in the least-cost portfolios, i.e. those portfolios that show up first on the left side of the curve. Such portfolios create the greatest "bang-for-the-buck". As the cost constraint is relaxed and more projects can be added, the new projects are not quite as good as those included earlier. The slope of the curve encompassing these projects is flatter because their bang-for-the-buck is not quite as high. Thus, there is a declining return in the value obtained with each additional increment of cost. This is what causes the curve to transition as shown above.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 name="PlaceHolder 1"/>
          <p:cNvSpPr>
            <a:spLocks noGrp="1" noRot="1" noChangeAspect="1"/>
          </p:cNvSpPr>
          <p:nvPr>
            <p:ph type="sldImg"/>
          </p:nvPr>
        </p:nvSpPr>
        <p:spPr>
          <a:xfrm>
            <a:off x="1143000" y="685800"/>
            <a:ext cx="4572000" cy="3429000"/>
          </a:xfrm>
          <a:prstGeom prst="rect">
            <a:avLst/>
          </a:prstGeom>
          <a:ln w="0">
            <a:noFill/>
          </a:ln>
        </p:spPr>
      </p:sp>
      <p:sp>
        <p:nvSpPr>
          <p:cNvPr id="459"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lnSpc>
                <a:spcPct val="90000"/>
              </a:lnSpc>
              <a:spcBef>
                <a:spcPts val="374"/>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Calibri"/>
              </a:rPr>
              <a:t>It is relatively easy for a computer, with an efficient optimization engine, to try various combinations and locate the efficient frontier, provided the right algorithms are in place. These algorithms must be set for determining how the costs and benefits of individual projects combine to determine the costs and benefits of the project portfolio as a whole. In simple situations where projects are independent and risks are either independent or do not matter, the costs and value of the project portfolio are basically just sums of the costs and values of the individual projects. However, if there are interdependencies or a need to adjust for risks, more sophisticated models are required.</a:t>
            </a:r>
          </a:p>
          <a:p>
            <a:pPr indent="0">
              <a:lnSpc>
                <a:spcPct val="90000"/>
              </a:lnSpc>
              <a:spcBef>
                <a:spcPts val="374"/>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1" u="none" strike="noStrike">
                <a:solidFill>
                  <a:srgbClr val="000000"/>
                </a:solidFill>
                <a:effectLst/>
                <a:uFillTx/>
                <a:latin typeface="Calibri"/>
              </a:rPr>
              <a:t>Evidence that finding the efficient frontier adds considerable value</a:t>
            </a:r>
            <a:endParaRPr lang="en-US" sz="1000" b="0" u="none" strike="noStrike">
              <a:solidFill>
                <a:srgbClr val="000000"/>
              </a:solidFill>
              <a:effectLst/>
              <a:uFillTx/>
              <a:latin typeface="Calibri"/>
            </a:endParaRPr>
          </a:p>
          <a:p>
            <a:pPr indent="0">
              <a:lnSpc>
                <a:spcPct val="90000"/>
              </a:lnSpc>
              <a:spcBef>
                <a:spcPts val="374"/>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Calibri"/>
              </a:rPr>
              <a:t>If we locate the efficient frontier, then for any specified total portfolio cost we can pick the specific project portfolio that produces the greatest possible value. The diagram above, derived from an actual application, shows that an alternative portfolio was found that increased value by over 30% without increasing costs. Similarly, an alternative portfolio was found that reduced costs by 40% without decreasing value. This result is typical. Application of the efficient frontier approach shows that current project portfolios are often well below their potential.</a:t>
            </a:r>
          </a:p>
          <a:p>
            <a:pPr indent="0">
              <a:lnSpc>
                <a:spcPct val="90000"/>
              </a:lnSpc>
              <a:spcBef>
                <a:spcPts val="374"/>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Calibri"/>
              </a:rPr>
              <a:t> </a:t>
            </a:r>
          </a:p>
          <a:p>
            <a:pPr indent="0">
              <a:lnSpc>
                <a:spcPct val="90000"/>
              </a:lnSpc>
              <a:spcBef>
                <a:spcPts val="374"/>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1" u="none" strike="noStrike">
                <a:solidFill>
                  <a:srgbClr val="000000"/>
                </a:solidFill>
                <a:effectLst/>
                <a:uFillTx/>
                <a:latin typeface="Calibri"/>
              </a:rPr>
              <a:t>Project portfolio enhanced by applying the efficient frontier</a:t>
            </a:r>
            <a:endParaRPr lang="en-US" sz="1000" b="0" u="none" strike="noStrike">
              <a:solidFill>
                <a:srgbClr val="000000"/>
              </a:solidFill>
              <a:effectLst/>
              <a:uFillTx/>
              <a:latin typeface="Calibri"/>
            </a:endParaRPr>
          </a:p>
          <a:p>
            <a:pPr indent="0">
              <a:lnSpc>
                <a:spcPct val="90000"/>
              </a:lnSpc>
              <a:spcBef>
                <a:spcPts val="374"/>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000" b="0" u="none" strike="noStrike">
              <a:solidFill>
                <a:srgbClr val="000000"/>
              </a:solidFill>
              <a:effectLst/>
              <a:uFillTx/>
              <a:latin typeface="Calibri"/>
            </a:endParaRPr>
          </a:p>
          <a:p>
            <a:pPr indent="0">
              <a:lnSpc>
                <a:spcPct val="90000"/>
              </a:lnSpc>
              <a:spcBef>
                <a:spcPts val="374"/>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1" u="none" strike="noStrike">
                <a:solidFill>
                  <a:srgbClr val="000000"/>
                </a:solidFill>
                <a:effectLst/>
                <a:uFillTx/>
                <a:latin typeface="Calibri"/>
              </a:rPr>
              <a:t>The Efficient Frontier Moves Over Time</a:t>
            </a:r>
            <a:endParaRPr lang="en-US" sz="1000" b="0" u="none" strike="noStrike">
              <a:solidFill>
                <a:srgbClr val="000000"/>
              </a:solidFill>
              <a:effectLst/>
              <a:uFillTx/>
              <a:latin typeface="Calibri"/>
            </a:endParaRPr>
          </a:p>
          <a:p>
            <a:pPr indent="0">
              <a:lnSpc>
                <a:spcPct val="90000"/>
              </a:lnSpc>
              <a:spcBef>
                <a:spcPts val="374"/>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Calibri"/>
              </a:rPr>
              <a:t>It should be noted that the efficient frontier is not static.  Organizations face the challenge of finding project alternatives that advance the frontier.  As project managers better understand the link between their project designs and the value derived by the organization, they create better project proposals.  Also, better technology creates new opportunities that create more value for less cost.  This causes the efficient frontier to move up over time.  The fundamental goal, though, remains the same -- Create as much value as possible using as little capital as possible.  To do this, you must find the efficient frontier.</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E374D39-DAF0-499E-8421-9951074B60E3}" type="slidenum">
              <a:rPr lang="en-US" sz="1200" b="0" u="none" strike="noStrike">
                <a:solidFill>
                  <a:srgbClr val="000000"/>
                </a:solidFill>
                <a:effectLst/>
                <a:uFillTx/>
                <a:latin typeface="Times New Roman"/>
              </a:rPr>
              <a:t>10</a:t>
            </a:fld>
            <a:endParaRPr lang="en-US" sz="1200" b="0" u="none" strike="noStrike">
              <a:solidFill>
                <a:srgbClr val="000000"/>
              </a:solidFill>
              <a:effectLst/>
              <a:uFillTx/>
              <a:latin typeface="Calibri"/>
            </a:endParaRPr>
          </a:p>
        </p:txBody>
      </p:sp>
      <p:sp>
        <p:nvSpPr>
          <p:cNvPr id="461" name="PlaceHolder 1"/>
          <p:cNvSpPr>
            <a:spLocks noGrp="1" noRot="1" noChangeAspect="1"/>
          </p:cNvSpPr>
          <p:nvPr>
            <p:ph type="sldImg"/>
          </p:nvPr>
        </p:nvSpPr>
        <p:spPr>
          <a:xfrm>
            <a:off x="1143000" y="685800"/>
            <a:ext cx="4572000" cy="3429000"/>
          </a:xfrm>
          <a:prstGeom prst="rect">
            <a:avLst/>
          </a:prstGeom>
          <a:ln w="0">
            <a:noFill/>
          </a:ln>
        </p:spPr>
      </p:sp>
      <p:sp>
        <p:nvSpPr>
          <p:cNvPr id="462"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marL="228600" indent="-22860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Management’s best opportunity to create a successful project!</a:t>
            </a:r>
          </a:p>
          <a:p>
            <a:pPr marL="228600" indent="-228600">
              <a:buClr>
                <a:srgbClr val="000000"/>
              </a:buClr>
              <a:buFont typeface="Calibri"/>
              <a:buAutoNum type="arabicParen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Define the project</a:t>
            </a:r>
          </a:p>
          <a:p>
            <a:pPr marL="228600" indent="-228600">
              <a:buClr>
                <a:srgbClr val="000000"/>
              </a:buClr>
              <a:buFont typeface="Calibri"/>
              <a:buAutoNum type="arabicParen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Define the parameters (ROI, budget, etc.)</a:t>
            </a:r>
          </a:p>
          <a:p>
            <a:pPr marL="228600" indent="-228600">
              <a:buClr>
                <a:srgbClr val="000000"/>
              </a:buClr>
              <a:buFont typeface="Calibri"/>
              <a:buAutoNum type="arabicParen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Involve the correct people</a:t>
            </a:r>
          </a:p>
          <a:p>
            <a:pPr marL="228600" indent="-228600">
              <a:buClr>
                <a:srgbClr val="000000"/>
              </a:buClr>
              <a:buFont typeface="Calibri"/>
              <a:buAutoNum type="arabicParen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Make the estimate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E2E6026-2487-4811-9AC5-010EB687B620}" type="slidenum">
              <a:rPr lang="en-US" sz="1200" b="0" u="none" strike="noStrike">
                <a:solidFill>
                  <a:srgbClr val="000000"/>
                </a:solidFill>
                <a:effectLst/>
                <a:uFillTx/>
                <a:latin typeface="Times New Roman"/>
              </a:rPr>
              <a:t>13</a:t>
            </a:fld>
            <a:endParaRPr lang="en-US" sz="1200" b="0" u="none" strike="noStrike">
              <a:solidFill>
                <a:srgbClr val="000000"/>
              </a:solidFill>
              <a:effectLst/>
              <a:uFillTx/>
              <a:latin typeface="Calibri"/>
            </a:endParaRPr>
          </a:p>
        </p:txBody>
      </p:sp>
      <p:sp>
        <p:nvSpPr>
          <p:cNvPr id="464" name="PlaceHolder 1"/>
          <p:cNvSpPr>
            <a:spLocks noGrp="1" noRot="1" noChangeAspect="1"/>
          </p:cNvSpPr>
          <p:nvPr>
            <p:ph type="sldImg"/>
          </p:nvPr>
        </p:nvSpPr>
        <p:spPr>
          <a:xfrm>
            <a:off x="1143000" y="685800"/>
            <a:ext cx="4572000" cy="3429000"/>
          </a:xfrm>
          <a:prstGeom prst="rect">
            <a:avLst/>
          </a:prstGeom>
          <a:ln w="0">
            <a:noFill/>
          </a:ln>
        </p:spPr>
      </p:sp>
      <p:sp>
        <p:nvSpPr>
          <p:cNvPr id="465"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What is it that we think we are doing??</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Does that agree with what management and the customer wants/needs?</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An early place to determine if we, the project team, understand what the project is intended to be.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2BB0AFD-FA8A-4549-BA31-DEEA413C548B}" type="slidenum">
              <a:rPr lang="en-US" sz="1200" b="0" u="none" strike="noStrike">
                <a:solidFill>
                  <a:srgbClr val="000000"/>
                </a:solidFill>
                <a:effectLst/>
                <a:uFillTx/>
                <a:latin typeface="Times New Roman"/>
              </a:rPr>
              <a:t>14</a:t>
            </a:fld>
            <a:endParaRPr lang="en-US" sz="1200" b="0" u="none" strike="noStrike">
              <a:solidFill>
                <a:srgbClr val="000000"/>
              </a:solidFill>
              <a:effectLst/>
              <a:uFillTx/>
              <a:latin typeface="Calibri"/>
            </a:endParaRPr>
          </a:p>
        </p:txBody>
      </p:sp>
      <p:sp>
        <p:nvSpPr>
          <p:cNvPr id="467" name="PlaceHolder 1"/>
          <p:cNvSpPr>
            <a:spLocks noGrp="1" noRot="1" noChangeAspect="1"/>
          </p:cNvSpPr>
          <p:nvPr>
            <p:ph type="sldImg"/>
          </p:nvPr>
        </p:nvSpPr>
        <p:spPr>
          <a:xfrm>
            <a:off x="1143000" y="685800"/>
            <a:ext cx="4572000" cy="3429000"/>
          </a:xfrm>
          <a:prstGeom prst="rect">
            <a:avLst/>
          </a:prstGeom>
          <a:ln w="0">
            <a:noFill/>
          </a:ln>
        </p:spPr>
      </p:sp>
      <p:sp>
        <p:nvSpPr>
          <p:cNvPr id="468"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The nitty-gritty  If these aren’t reasonably correct, God help you!</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9"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A9B7F19-195F-45AF-9EC7-44268EDE2172}" type="slidenum">
              <a:rPr lang="en-US" sz="1200" b="0" u="none" strike="noStrike">
                <a:solidFill>
                  <a:srgbClr val="000000"/>
                </a:solidFill>
                <a:effectLst/>
                <a:uFillTx/>
                <a:latin typeface="Times New Roman"/>
              </a:rPr>
              <a:t>15</a:t>
            </a:fld>
            <a:endParaRPr lang="en-US" sz="1200" b="0" u="none" strike="noStrike">
              <a:solidFill>
                <a:srgbClr val="000000"/>
              </a:solidFill>
              <a:effectLst/>
              <a:uFillTx/>
              <a:latin typeface="Calibri"/>
            </a:endParaRPr>
          </a:p>
        </p:txBody>
      </p:sp>
      <p:sp>
        <p:nvSpPr>
          <p:cNvPr id="470" name="PlaceHolder 1"/>
          <p:cNvSpPr>
            <a:spLocks noGrp="1" noRot="1" noChangeAspect="1"/>
          </p:cNvSpPr>
          <p:nvPr>
            <p:ph type="sldImg"/>
          </p:nvPr>
        </p:nvSpPr>
        <p:spPr>
          <a:xfrm>
            <a:off x="1143000" y="685800"/>
            <a:ext cx="4572000" cy="3429000"/>
          </a:xfrm>
          <a:prstGeom prst="rect">
            <a:avLst/>
          </a:prstGeom>
          <a:ln w="0">
            <a:noFill/>
          </a:ln>
        </p:spPr>
      </p:sp>
      <p:sp>
        <p:nvSpPr>
          <p:cNvPr id="471"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Contractors usually have about a 6% leeway that the architect and owner will give them.</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Software projects routinely run 100% over!</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98AA6D4-5953-4506-8142-A54D2A21A66B}" type="slidenum">
              <a:rPr lang="en-US" sz="1200" b="0" u="none" strike="noStrike">
                <a:solidFill>
                  <a:srgbClr val="000000"/>
                </a:solidFill>
                <a:effectLst/>
                <a:uFillTx/>
                <a:latin typeface="Times New Roman"/>
              </a:rPr>
              <a:t>17</a:t>
            </a:fld>
            <a:endParaRPr lang="en-US" sz="1200" b="0" u="none" strike="noStrike">
              <a:solidFill>
                <a:srgbClr val="000000"/>
              </a:solidFill>
              <a:effectLst/>
              <a:uFillTx/>
              <a:latin typeface="Calibri"/>
            </a:endParaRPr>
          </a:p>
        </p:txBody>
      </p:sp>
      <p:sp>
        <p:nvSpPr>
          <p:cNvPr id="473" name="PlaceHolder 1"/>
          <p:cNvSpPr>
            <a:spLocks noGrp="1" noRot="1" noChangeAspect="1"/>
          </p:cNvSpPr>
          <p:nvPr>
            <p:ph type="sldImg"/>
          </p:nvPr>
        </p:nvSpPr>
        <p:spPr>
          <a:xfrm>
            <a:off x="1143000" y="685800"/>
            <a:ext cx="4572000" cy="3429000"/>
          </a:xfrm>
          <a:prstGeom prst="rect">
            <a:avLst/>
          </a:prstGeom>
          <a:ln w="0">
            <a:noFill/>
          </a:ln>
        </p:spPr>
      </p:sp>
      <p:sp>
        <p:nvSpPr>
          <p:cNvPr id="474"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The past is no predictor of the future.</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But guessing is far, far worse as a predictor.</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Keep data from your projects; learn from it.</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Feed the learnings back into the organization’s processes to improve your estimates.</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Compare apples to apples!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 name="PlaceHolder 1"/>
          <p:cNvSpPr>
            <a:spLocks noGrp="1" noRot="1" noChangeAspect="1"/>
          </p:cNvSpPr>
          <p:nvPr>
            <p:ph type="sldImg"/>
          </p:nvPr>
        </p:nvSpPr>
        <p:spPr>
          <a:xfrm>
            <a:off x="1143000" y="685800"/>
            <a:ext cx="4572000" cy="3429000"/>
          </a:xfrm>
          <a:prstGeom prst="rect">
            <a:avLst/>
          </a:prstGeom>
          <a:ln w="0">
            <a:noFill/>
          </a:ln>
        </p:spPr>
      </p:sp>
      <p:sp>
        <p:nvSpPr>
          <p:cNvPr id="476"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Top down vs bottom up estimating.</a:t>
            </a:r>
          </a:p>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  S curve= Slow start, quick momentum, slow finish</a:t>
            </a:r>
          </a:p>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  Exponential – Similar to baking a cake  slow start, fix resources, then accelerating momentum until project is finished.  If resources are removed to soon (half baked) then project fails.  If cake is baked to long, then resources are wasted</a:t>
            </a:r>
          </a:p>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With and s shaped project there is more flexibility with the budget.  With exponential projects, you had better plan from the bottom up. The ultimate act of disempowerment is to take away the scheduling from the people that have to do it.</a:t>
            </a:r>
          </a:p>
        </p:txBody>
      </p:sp>
      <p:sp>
        <p:nvSpPr>
          <p:cNvPr id="477" name="Slide Number Placeholder 3"/>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B5C1478-F3A0-4C04-B119-BB498AECA564}" type="slidenum">
              <a:rPr lang="en-US" sz="1200" b="0" u="none" strike="noStrike">
                <a:solidFill>
                  <a:srgbClr val="000000"/>
                </a:solidFill>
                <a:effectLst/>
                <a:uFillTx/>
                <a:latin typeface="Times New Roman"/>
              </a:rPr>
              <a:t>18</a:t>
            </a:fld>
            <a:endParaRPr lang="en-US" sz="1200" b="0" u="none" strike="noStrike">
              <a:solidFill>
                <a:srgbClr val="000000"/>
              </a:solidFill>
              <a:effectLst/>
              <a:uFillTx/>
              <a:latin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96B631A-99B7-4263-BEA9-A1FD205A420E}" type="slidenum">
              <a:rPr lang="en-US" sz="1200" b="0" u="none" strike="noStrike">
                <a:solidFill>
                  <a:srgbClr val="000000"/>
                </a:solidFill>
                <a:effectLst/>
                <a:uFillTx/>
                <a:latin typeface="Times New Roman"/>
              </a:rPr>
              <a:t>20</a:t>
            </a:fld>
            <a:endParaRPr lang="en-US" sz="1200" b="0" u="none" strike="noStrike">
              <a:solidFill>
                <a:srgbClr val="000000"/>
              </a:solidFill>
              <a:effectLst/>
              <a:uFillTx/>
              <a:latin typeface="Calibri"/>
            </a:endParaRPr>
          </a:p>
        </p:txBody>
      </p:sp>
      <p:sp>
        <p:nvSpPr>
          <p:cNvPr id="479" name="PlaceHolder 1"/>
          <p:cNvSpPr>
            <a:spLocks noGrp="1" noRot="1" noChangeAspect="1"/>
          </p:cNvSpPr>
          <p:nvPr>
            <p:ph type="sldImg"/>
          </p:nvPr>
        </p:nvSpPr>
        <p:spPr>
          <a:xfrm>
            <a:off x="1143000" y="685800"/>
            <a:ext cx="4572000" cy="3429000"/>
          </a:xfrm>
          <a:prstGeom prst="rect">
            <a:avLst/>
          </a:prstGeom>
          <a:ln w="0">
            <a:noFill/>
          </a:ln>
        </p:spPr>
      </p:sp>
      <p:sp>
        <p:nvSpPr>
          <p:cNvPr id="480"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A big enough body of completed projects which are comparable to the current project will allow a pretty good sizing estimate.</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If you have no data, your sizing estimate will have to come from a preliminary WBS, followed by estimates of the tasks and activities identified.</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Likely, Optimistic, Pessimistic estimates work amazingly well, as long as the number of pieces estimated is at least 5-7.  The maximum number of pieces for a true sizing estimate is somewhere around 20-25.  After that, the value of adding additional pieces drops off very rapidly.</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3CEEEB4-C339-4C6E-B312-1C41AAD07170}" type="slidenum">
              <a:rPr lang="en-US" sz="1200" b="0" u="none" strike="noStrike">
                <a:solidFill>
                  <a:srgbClr val="000000"/>
                </a:solidFill>
                <a:effectLst/>
                <a:uFillTx/>
                <a:latin typeface="Times New Roman"/>
              </a:rPr>
              <a:t>21</a:t>
            </a:fld>
            <a:endParaRPr lang="en-US" sz="1200" b="0" u="none" strike="noStrike">
              <a:solidFill>
                <a:srgbClr val="000000"/>
              </a:solidFill>
              <a:effectLst/>
              <a:uFillTx/>
              <a:latin typeface="Calibri"/>
            </a:endParaRPr>
          </a:p>
        </p:txBody>
      </p:sp>
      <p:sp>
        <p:nvSpPr>
          <p:cNvPr id="482" name="PlaceHolder 1"/>
          <p:cNvSpPr>
            <a:spLocks noGrp="1" noRot="1" noChangeAspect="1"/>
          </p:cNvSpPr>
          <p:nvPr>
            <p:ph type="sldImg"/>
          </p:nvPr>
        </p:nvSpPr>
        <p:spPr>
          <a:xfrm>
            <a:off x="1143000" y="685800"/>
            <a:ext cx="4572000" cy="3429000"/>
          </a:xfrm>
          <a:prstGeom prst="rect">
            <a:avLst/>
          </a:prstGeom>
          <a:ln w="0">
            <a:noFill/>
          </a:ln>
        </p:spPr>
      </p:sp>
      <p:sp>
        <p:nvSpPr>
          <p:cNvPr id="483" name="PlaceHolder 2"/>
          <p:cNvSpPr>
            <a:spLocks noGrp="1"/>
          </p:cNvSpPr>
          <p:nvPr>
            <p:ph type="body"/>
          </p:nvPr>
        </p:nvSpPr>
        <p:spPr>
          <a:xfrm>
            <a:off x="685800" y="4343400"/>
            <a:ext cx="5486400" cy="4114800"/>
          </a:xfrm>
          <a:prstGeom prst="rect">
            <a:avLst/>
          </a:prstGeom>
          <a:noFill/>
          <a:ln w="0">
            <a:noFill/>
          </a:ln>
        </p:spPr>
        <p:txBody>
          <a:bodyPr lIns="0" tIns="0" rIns="0" bIns="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EA7CE38-D3AD-4FDA-82AB-8A795793C4B4}" type="slidenum">
              <a:rPr lang="en-US" sz="1200" b="0" u="none" strike="noStrike">
                <a:solidFill>
                  <a:srgbClr val="000000"/>
                </a:solidFill>
                <a:effectLst/>
                <a:uFillTx/>
                <a:latin typeface="Times New Roman"/>
              </a:rPr>
              <a:t>22</a:t>
            </a:fld>
            <a:endParaRPr lang="en-US" sz="1200" b="0" u="none" strike="noStrike">
              <a:solidFill>
                <a:srgbClr val="000000"/>
              </a:solidFill>
              <a:effectLst/>
              <a:uFillTx/>
              <a:latin typeface="Calibri"/>
            </a:endParaRPr>
          </a:p>
        </p:txBody>
      </p:sp>
      <p:sp>
        <p:nvSpPr>
          <p:cNvPr id="485" name="PlaceHolder 1"/>
          <p:cNvSpPr>
            <a:spLocks noGrp="1" noRot="1" noChangeAspect="1"/>
          </p:cNvSpPr>
          <p:nvPr>
            <p:ph type="sldImg"/>
          </p:nvPr>
        </p:nvSpPr>
        <p:spPr>
          <a:xfrm>
            <a:off x="1143000" y="685800"/>
            <a:ext cx="4572000" cy="3429000"/>
          </a:xfrm>
          <a:prstGeom prst="rect">
            <a:avLst/>
          </a:prstGeom>
          <a:ln w="0">
            <a:noFill/>
          </a:ln>
        </p:spPr>
      </p:sp>
      <p:sp>
        <p:nvSpPr>
          <p:cNvPr id="486" name="PlaceHolder 2"/>
          <p:cNvSpPr>
            <a:spLocks noGrp="1"/>
          </p:cNvSpPr>
          <p:nvPr>
            <p:ph type="body"/>
          </p:nvPr>
        </p:nvSpPr>
        <p:spPr>
          <a:xfrm>
            <a:off x="685800" y="4343400"/>
            <a:ext cx="5486400" cy="4114800"/>
          </a:xfrm>
          <a:prstGeom prst="rect">
            <a:avLst/>
          </a:prstGeom>
          <a:noFill/>
          <a:ln w="0">
            <a:noFill/>
          </a:ln>
        </p:spPr>
        <p:txBody>
          <a:bodyPr lIns="0" tIns="0" rIns="0" bIns="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841A2D0-0F05-423E-B224-45B70620CAF5}" type="slidenum">
              <a:rPr lang="en-US" sz="1200" b="0" u="none" strike="noStrike">
                <a:solidFill>
                  <a:srgbClr val="000000"/>
                </a:solidFill>
                <a:effectLst/>
                <a:uFillTx/>
                <a:latin typeface="Times New Roman"/>
              </a:rPr>
              <a:t>23</a:t>
            </a:fld>
            <a:endParaRPr lang="en-US" sz="1200" b="0" u="none" strike="noStrike">
              <a:solidFill>
                <a:srgbClr val="000000"/>
              </a:solidFill>
              <a:effectLst/>
              <a:uFillTx/>
              <a:latin typeface="Calibri"/>
            </a:endParaRPr>
          </a:p>
        </p:txBody>
      </p:sp>
      <p:sp>
        <p:nvSpPr>
          <p:cNvPr id="488" name="PlaceHolder 1"/>
          <p:cNvSpPr>
            <a:spLocks noGrp="1" noRot="1" noChangeAspect="1"/>
          </p:cNvSpPr>
          <p:nvPr>
            <p:ph type="sldImg"/>
          </p:nvPr>
        </p:nvSpPr>
        <p:spPr>
          <a:xfrm>
            <a:off x="1143000" y="685800"/>
            <a:ext cx="4572000" cy="3429000"/>
          </a:xfrm>
          <a:prstGeom prst="rect">
            <a:avLst/>
          </a:prstGeom>
          <a:ln w="0">
            <a:noFill/>
          </a:ln>
        </p:spPr>
      </p:sp>
      <p:sp>
        <p:nvSpPr>
          <p:cNvPr id="489" name="PlaceHolder 2"/>
          <p:cNvSpPr>
            <a:spLocks noGrp="1"/>
          </p:cNvSpPr>
          <p:nvPr>
            <p:ph type="body"/>
          </p:nvPr>
        </p:nvSpPr>
        <p:spPr>
          <a:xfrm>
            <a:off x="685800" y="4343400"/>
            <a:ext cx="5486400" cy="4114800"/>
          </a:xfrm>
          <a:prstGeom prst="rect">
            <a:avLst/>
          </a:prstGeom>
          <a:noFill/>
          <a:ln w="0">
            <a:noFill/>
          </a:ln>
        </p:spPr>
        <p:txBody>
          <a:bodyPr lIns="0" tIns="0" rIns="0" bIns="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525C1EF-1087-4150-BEB2-683639347C83}" type="slidenum">
              <a:rPr lang="en-US" sz="1200" b="0" u="none" strike="noStrike">
                <a:solidFill>
                  <a:srgbClr val="000000"/>
                </a:solidFill>
                <a:effectLst/>
                <a:uFillTx/>
                <a:latin typeface="Times New Roman"/>
              </a:rPr>
              <a:t>31</a:t>
            </a:fld>
            <a:endParaRPr lang="en-US" sz="1200" b="0" u="none" strike="noStrike">
              <a:solidFill>
                <a:srgbClr val="000000"/>
              </a:solidFill>
              <a:effectLst/>
              <a:uFillTx/>
              <a:latin typeface="Calibri"/>
            </a:endParaRPr>
          </a:p>
        </p:txBody>
      </p:sp>
      <p:sp>
        <p:nvSpPr>
          <p:cNvPr id="491" name="PlaceHolder 1"/>
          <p:cNvSpPr>
            <a:spLocks noGrp="1" noRot="1" noChangeAspect="1"/>
          </p:cNvSpPr>
          <p:nvPr>
            <p:ph type="sldImg"/>
          </p:nvPr>
        </p:nvSpPr>
        <p:spPr>
          <a:xfrm>
            <a:off x="1143000" y="685800"/>
            <a:ext cx="4572000" cy="3429000"/>
          </a:xfrm>
          <a:prstGeom prst="rect">
            <a:avLst/>
          </a:prstGeom>
          <a:ln w="0">
            <a:noFill/>
          </a:ln>
        </p:spPr>
      </p:sp>
      <p:sp>
        <p:nvSpPr>
          <p:cNvPr id="492"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lnSpc>
                <a:spcPct val="80000"/>
              </a:lnSpc>
              <a:spcBef>
                <a:spcPts val="187"/>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500" b="0" u="none" strike="noStrike">
                <a:solidFill>
                  <a:srgbClr val="000000"/>
                </a:solidFill>
                <a:effectLst/>
                <a:uFillTx/>
                <a:latin typeface="Calibri"/>
              </a:rPr>
              <a:t>Using estimating to leverage Project Maturity:</a:t>
            </a:r>
          </a:p>
          <a:p>
            <a:pPr indent="0">
              <a:lnSpc>
                <a:spcPct val="80000"/>
              </a:lnSpc>
              <a:spcBef>
                <a:spcPts val="187"/>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500" b="0" u="none" strike="noStrike">
              <a:solidFill>
                <a:srgbClr val="000000"/>
              </a:solidFill>
              <a:effectLst/>
              <a:uFillTx/>
              <a:latin typeface="Calibri"/>
            </a:endParaRPr>
          </a:p>
          <a:p>
            <a:pPr indent="0">
              <a:lnSpc>
                <a:spcPct val="80000"/>
              </a:lnSpc>
              <a:spcBef>
                <a:spcPts val="187"/>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500" b="0" u="none" strike="noStrike">
                <a:solidFill>
                  <a:srgbClr val="000000"/>
                </a:solidFill>
                <a:effectLst/>
                <a:uFillTx/>
                <a:latin typeface="Calibri"/>
              </a:rPr>
              <a:t>Level 2 KPAs</a:t>
            </a:r>
            <a:br>
              <a:rPr sz="500"/>
            </a:br>
            <a:r>
              <a:rPr lang="en-US" sz="500" b="0" u="none" strike="noStrike">
                <a:solidFill>
                  <a:srgbClr val="000000"/>
                </a:solidFill>
                <a:effectLst/>
                <a:uFillTx/>
                <a:latin typeface="Calibri"/>
              </a:rPr>
              <a:t>One of the goals of the Software Project Planning KPA is, "Software estimates are documented for use in planning and tracking software projects." The software plan is expected to include size estimates for all work products, along with cost and schedule estimates. A software-estimating model with the capability to estimate software size, cost, and schedule provides an excellent tool for institutionalizing these estimating practices.</a:t>
            </a:r>
          </a:p>
          <a:p>
            <a:pPr indent="0">
              <a:lnSpc>
                <a:spcPct val="80000"/>
              </a:lnSpc>
              <a:spcBef>
                <a:spcPts val="187"/>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500" b="0" u="none" strike="noStrike">
                <a:solidFill>
                  <a:srgbClr val="000000"/>
                </a:solidFill>
                <a:effectLst/>
                <a:uFillTx/>
                <a:latin typeface="Calibri"/>
              </a:rPr>
              <a:t>The main value a software-estimating tool can add at this point in your process improvement venture is the ability to estimate software cost and schedule consistently and logically. The software-estimating model acts as the lowest common denominator, aiding the process of putting software projects into a common framework so that information can be learned from each project and applied to many others.</a:t>
            </a:r>
          </a:p>
          <a:p>
            <a:pPr indent="0">
              <a:lnSpc>
                <a:spcPct val="80000"/>
              </a:lnSpc>
              <a:spcBef>
                <a:spcPts val="187"/>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500" b="0" u="none" strike="noStrike">
                <a:solidFill>
                  <a:srgbClr val="000000"/>
                </a:solidFill>
                <a:effectLst/>
                <a:uFillTx/>
                <a:latin typeface="Calibri"/>
              </a:rPr>
              <a:t>Imagine that you are a software project manager who has just delivered a software project late and over budget. You are gearing up for the next project and would like to learn from this past experience. How do you evaluate where you went wrong? Using your software-estimating tool as a guide, you can determine values for the input parameters that would have led you to the right answer based on the actual experiential data you have collected. Once you have done this, you can, based on what you know about this new project, determine which of these input parameters will need to change and how the input values might change. Using a commercial model for estimating facilitates the creation of a common language for discussing project cost drivers and aids in the development and implementation of a documented process.</a:t>
            </a:r>
          </a:p>
          <a:p>
            <a:pPr indent="0">
              <a:lnSpc>
                <a:spcPct val="80000"/>
              </a:lnSpc>
              <a:spcBef>
                <a:spcPts val="187"/>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500" b="0" u="none" strike="noStrike">
                <a:solidFill>
                  <a:srgbClr val="000000"/>
                </a:solidFill>
                <a:effectLst/>
                <a:uFillTx/>
                <a:latin typeface="Calibri"/>
              </a:rPr>
              <a:t>One of the goals of software project tracking and oversight is taking and managing corrective actions when the results deviate from the plan. A software-estimating model can be a useful tool in reaching this goal as well. When a well thought-out estimate turns out to be incorrect, this is generally because assumptions made about the project were incorrect. Incorrect assumptions lead to incorrect inputs. The software project team can review the original inputs to the model and compare them to actual information to date. This review helps highlight where incorrect assumptions have been made and offers the opportunity to re-plan the remaining portion of the project based on more accurate versions of assumptions.</a:t>
            </a:r>
          </a:p>
          <a:p>
            <a:pPr indent="0">
              <a:lnSpc>
                <a:spcPct val="80000"/>
              </a:lnSpc>
              <a:spcBef>
                <a:spcPts val="187"/>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500" b="0" u="none" strike="noStrike">
                <a:solidFill>
                  <a:srgbClr val="000000"/>
                </a:solidFill>
                <a:effectLst/>
                <a:uFillTx/>
                <a:latin typeface="Calibri"/>
              </a:rPr>
              <a:t>Suppose you are involved in an effort to estimate a software project that represents a new market for your organization. In developing your original estimate you made and documented (through an input wizard in the tool) assumptions about your software development team's capability to learn and apply domain knowledge for this new market. You also assumed that the team was proficient in the technologies employed. The critical design review shows the project late and over budget. You are tasked with determining what went wrong, and what the real cost and schedule should be.</a:t>
            </a:r>
          </a:p>
          <a:p>
            <a:pPr indent="0">
              <a:lnSpc>
                <a:spcPct val="80000"/>
              </a:lnSpc>
              <a:spcBef>
                <a:spcPts val="187"/>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500" b="0" u="none" strike="noStrike">
                <a:solidFill>
                  <a:srgbClr val="000000"/>
                </a:solidFill>
                <a:effectLst/>
                <a:uFillTx/>
                <a:latin typeface="Calibri"/>
              </a:rPr>
              <a:t>You look back at the original estimate and compare it to what you know about the project. First of all, the team took much longer than expected to obtain domain knowledge. Additionally, once the project got underway, they determined that the incorporation of a new development technology was required to achieve all of the project goals. After modifying the inputs to your estimating tool and regenerating the estimate, leaving all other parameters the same, the critical design review cost and schedule is much closer to the actual. You now have an estimate to complete with a new level of credibility. Care should be taken to make sure that use of an estimating tool does not lead you to overlook factors outside the scope of the tool. You may find that there was nothing wrong with your original estimate, but that the missed deadline was due to unforeseeable organizational changes for which no tool could account.</a:t>
            </a:r>
          </a:p>
          <a:p>
            <a:pPr indent="0">
              <a:lnSpc>
                <a:spcPct val="80000"/>
              </a:lnSpc>
              <a:spcBef>
                <a:spcPts val="187"/>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500" b="0" u="none" strike="noStrike">
                <a:solidFill>
                  <a:srgbClr val="000000"/>
                </a:solidFill>
                <a:effectLst/>
                <a:uFillTx/>
                <a:latin typeface="Calibri"/>
              </a:rPr>
              <a:t>Another process area where a software-estimating tool can be included is the Software Subcontract Management KPA. Not only does there need to be a process for planning software developed on site, but also for reviewing and checking the plans provided by a subcontractor. These plans, too, are based on size, cost, and schedule estimates. Subcontracting organizations can also use the language that a commercial tool offers for talking about things that drive cost.</a:t>
            </a:r>
          </a:p>
          <a:p>
            <a:pPr indent="0">
              <a:lnSpc>
                <a:spcPct val="80000"/>
              </a:lnSpc>
              <a:spcBef>
                <a:spcPts val="187"/>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500" b="0" u="none" strike="noStrike">
                <a:solidFill>
                  <a:srgbClr val="000000"/>
                </a:solidFill>
                <a:effectLst/>
                <a:uFillTx/>
                <a:latin typeface="Calibri"/>
              </a:rPr>
              <a:t>Level 3 KPAs</a:t>
            </a:r>
            <a:br>
              <a:rPr sz="500"/>
            </a:br>
            <a:r>
              <a:rPr lang="en-US" sz="500" b="0" u="none" strike="noStrike">
                <a:solidFill>
                  <a:srgbClr val="000000"/>
                </a:solidFill>
                <a:effectLst/>
                <a:uFillTx/>
                <a:latin typeface="Calibri"/>
              </a:rPr>
              <a:t>As an organization begins to attack the required processes to move from repeatable to defined processes, the focus shifts from the project level to the organizational level. One goal of the Organization Process Focus KPA is coordination of process activities at the organizational level. A key part in achieving this goal is the organization's software process database, which collects process and project data. A commercial estimating model requires inputs to develop a generic framework that describes product and project characteristics (such as functionality, quality, size, complexity, and reuse) in such a way that permits comparisons across the organization. Various organizational groups can use this language to compare dissimilar projects in ways that provide useful analysis to feed the improvement process.</a:t>
            </a:r>
          </a:p>
          <a:p>
            <a:pPr indent="0">
              <a:lnSpc>
                <a:spcPct val="80000"/>
              </a:lnSpc>
              <a:spcBef>
                <a:spcPts val="187"/>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500" b="0" u="none" strike="noStrike">
                <a:solidFill>
                  <a:srgbClr val="000000"/>
                </a:solidFill>
                <a:effectLst/>
                <a:uFillTx/>
                <a:latin typeface="Calibri"/>
              </a:rPr>
              <a:t>For example, imagine you work for an organization that develops avionics for both military and commercial applications. The military side of the house is attempting to evaluate the cost impact of incorporating a new technology that the commercial side has been using for some time. Using the data learned from the commercial avionics development, the software estimator only needs to change information directly related to the operating platform in applying lessons learned to evaluate how this new technology would change costs on a military application. The input parameters for the model help focus the evaluation on what is different and what is the same when performing this type of comparison, and help remove noise from the comparison.</a:t>
            </a:r>
          </a:p>
          <a:p>
            <a:pPr indent="0">
              <a:lnSpc>
                <a:spcPct val="80000"/>
              </a:lnSpc>
              <a:spcBef>
                <a:spcPts val="187"/>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500" b="0" u="none" strike="noStrike">
                <a:solidFill>
                  <a:srgbClr val="000000"/>
                </a:solidFill>
                <a:effectLst/>
                <a:uFillTx/>
                <a:latin typeface="Calibri"/>
              </a:rPr>
              <a:t>As processes begin to be defined at an organizational level, the real power of a commercial model becomes clear. Part of the Integrated Software Management KPA requires that an organization use data in the software project database for software planning and estimating. This is a process that cost estimating professionals call calibration, and it is automated as part of the many good estimating tools. As noted earlier, in implementing a commercial tool, the organization has already committed to storing data in the process database in a way that makes comparisons possible at an organizational level. The tool then has the capability to look at this historical data, which describes the actual past performance of the organization, and use it to improve the estimates made from that point.</a:t>
            </a:r>
          </a:p>
          <a:p>
            <a:pPr indent="0">
              <a:lnSpc>
                <a:spcPct val="80000"/>
              </a:lnSpc>
              <a:spcBef>
                <a:spcPts val="187"/>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500" b="0" u="none" strike="noStrike">
                <a:solidFill>
                  <a:srgbClr val="000000"/>
                </a:solidFill>
                <a:effectLst/>
                <a:uFillTx/>
                <a:latin typeface="Calibri"/>
              </a:rPr>
              <a:t>Another question frequently asked is how inputs to the estimating model might need to change as the company progresses to higher levels of maturity. The beauty of a process improvement approach such as that dictated by the CMM is that once an organization has reached a new level of maturity, they already know the answer to this question. The increased data collection and analysis with more mature organizations provides the information required for calibrating and tailoring the inputs to reflect organizational maturity accurately. The value of the tool itself is improved tremendously by the processes that utilize it.</a:t>
            </a:r>
          </a:p>
          <a:p>
            <a:pPr indent="0">
              <a:lnSpc>
                <a:spcPct val="80000"/>
              </a:lnSpc>
              <a:spcBef>
                <a:spcPts val="187"/>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500" b="0" u="none" strike="noStrike">
                <a:solidFill>
                  <a:srgbClr val="000000"/>
                </a:solidFill>
                <a:effectLst/>
                <a:uFillTx/>
                <a:latin typeface="Calibri"/>
              </a:rPr>
              <a:t>Level 4</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28A6026-BDE6-4812-80D1-C7AE0FDE95B8}" type="slidenum">
              <a:rPr lang="en-US" sz="1200" b="0" u="none" strike="noStrike">
                <a:solidFill>
                  <a:srgbClr val="000000"/>
                </a:solidFill>
                <a:effectLst/>
                <a:uFillTx/>
                <a:latin typeface="Times New Roman"/>
              </a:rPr>
              <a:t>32</a:t>
            </a:fld>
            <a:endParaRPr lang="en-US" sz="1200" b="0" u="none" strike="noStrike">
              <a:solidFill>
                <a:srgbClr val="000000"/>
              </a:solidFill>
              <a:effectLst/>
              <a:uFillTx/>
              <a:latin typeface="Calibri"/>
            </a:endParaRPr>
          </a:p>
        </p:txBody>
      </p:sp>
      <p:sp>
        <p:nvSpPr>
          <p:cNvPr id="494" name="PlaceHolder 1"/>
          <p:cNvSpPr>
            <a:spLocks noGrp="1" noRot="1" noChangeAspect="1"/>
          </p:cNvSpPr>
          <p:nvPr>
            <p:ph type="sldImg"/>
          </p:nvPr>
        </p:nvSpPr>
        <p:spPr>
          <a:xfrm>
            <a:off x="1143000" y="685800"/>
            <a:ext cx="4572000" cy="3429000"/>
          </a:xfrm>
          <a:prstGeom prst="rect">
            <a:avLst/>
          </a:prstGeom>
          <a:ln w="0">
            <a:noFill/>
          </a:ln>
        </p:spPr>
      </p:sp>
      <p:sp>
        <p:nvSpPr>
          <p:cNvPr id="495" name="PlaceHolder 2"/>
          <p:cNvSpPr>
            <a:spLocks noGrp="1"/>
          </p:cNvSpPr>
          <p:nvPr>
            <p:ph type="body"/>
          </p:nvPr>
        </p:nvSpPr>
        <p:spPr>
          <a:xfrm>
            <a:off x="685800" y="4343400"/>
            <a:ext cx="5486400" cy="4114800"/>
          </a:xfrm>
          <a:prstGeom prst="rect">
            <a:avLst/>
          </a:prstGeom>
          <a:noFill/>
          <a:ln w="0">
            <a:noFill/>
          </a:ln>
        </p:spPr>
        <p:txBody>
          <a:bodyPr lIns="0" tIns="0" rIns="0" bIns="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01CED7A-D095-474C-971C-B1D2F4A9AFE4}" type="slidenum">
              <a:rPr lang="en-US" sz="1200" b="0" u="none" strike="noStrike">
                <a:solidFill>
                  <a:srgbClr val="000000"/>
                </a:solidFill>
                <a:effectLst/>
                <a:uFillTx/>
                <a:latin typeface="Times New Roman"/>
              </a:rPr>
              <a:t>33</a:t>
            </a:fld>
            <a:endParaRPr lang="en-US" sz="1200" b="0" u="none" strike="noStrike">
              <a:solidFill>
                <a:srgbClr val="000000"/>
              </a:solidFill>
              <a:effectLst/>
              <a:uFillTx/>
              <a:latin typeface="Calibri"/>
            </a:endParaRPr>
          </a:p>
        </p:txBody>
      </p:sp>
      <p:sp>
        <p:nvSpPr>
          <p:cNvPr id="497" name="PlaceHolder 1"/>
          <p:cNvSpPr>
            <a:spLocks noGrp="1" noRot="1" noChangeAspect="1"/>
          </p:cNvSpPr>
          <p:nvPr>
            <p:ph type="sldImg"/>
          </p:nvPr>
        </p:nvSpPr>
        <p:spPr>
          <a:xfrm>
            <a:off x="1143000" y="685800"/>
            <a:ext cx="4572000" cy="3429000"/>
          </a:xfrm>
          <a:prstGeom prst="rect">
            <a:avLst/>
          </a:prstGeom>
          <a:ln w="0">
            <a:noFill/>
          </a:ln>
        </p:spPr>
      </p:sp>
      <p:sp>
        <p:nvSpPr>
          <p:cNvPr id="498" name="PlaceHolder 2"/>
          <p:cNvSpPr>
            <a:spLocks noGrp="1"/>
          </p:cNvSpPr>
          <p:nvPr>
            <p:ph type="body"/>
          </p:nvPr>
        </p:nvSpPr>
        <p:spPr>
          <a:xfrm>
            <a:off x="685800" y="4343400"/>
            <a:ext cx="5486400" cy="4114800"/>
          </a:xfrm>
          <a:prstGeom prst="rect">
            <a:avLst/>
          </a:prstGeom>
          <a:noFill/>
          <a:ln w="0">
            <a:noFill/>
          </a:ln>
        </p:spPr>
        <p:txBody>
          <a:bodyPr lIns="0" tIns="0" rIns="0" bIns="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BABE002-D65C-48B7-B80A-977A51354312}" type="slidenum">
              <a:rPr lang="en-US" sz="1200" b="0" u="none" strike="noStrike">
                <a:solidFill>
                  <a:srgbClr val="000000"/>
                </a:solidFill>
                <a:effectLst/>
                <a:uFillTx/>
                <a:latin typeface="Times New Roman"/>
              </a:rPr>
              <a:t>34</a:t>
            </a:fld>
            <a:endParaRPr lang="en-US" sz="1200" b="0" u="none" strike="noStrike">
              <a:solidFill>
                <a:srgbClr val="000000"/>
              </a:solidFill>
              <a:effectLst/>
              <a:uFillTx/>
              <a:latin typeface="Calibri"/>
            </a:endParaRPr>
          </a:p>
        </p:txBody>
      </p:sp>
      <p:sp>
        <p:nvSpPr>
          <p:cNvPr id="500" name="PlaceHolder 1"/>
          <p:cNvSpPr>
            <a:spLocks noGrp="1" noRot="1" noChangeAspect="1"/>
          </p:cNvSpPr>
          <p:nvPr>
            <p:ph type="sldImg"/>
          </p:nvPr>
        </p:nvSpPr>
        <p:spPr>
          <a:xfrm>
            <a:off x="1143000" y="685800"/>
            <a:ext cx="4572000" cy="3429000"/>
          </a:xfrm>
          <a:prstGeom prst="rect">
            <a:avLst/>
          </a:prstGeom>
          <a:ln w="0">
            <a:noFill/>
          </a:ln>
        </p:spPr>
      </p:sp>
      <p:sp>
        <p:nvSpPr>
          <p:cNvPr id="501"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History again!</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Auto mechanics can make reliable estimates of effort because they have a flat rate book, which tells them how long a given repair or maintenance job (task) should take.</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Project managers need a similar “flat rate” book to tell them how long a task or activity should take.</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Project history is the closest we can come to that flat rate book.</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D0A7DCE-FA95-47F7-84F9-E5271C4CED34}" type="slidenum">
              <a:rPr lang="en-US" sz="1200" b="0" u="none" strike="noStrike">
                <a:solidFill>
                  <a:srgbClr val="000000"/>
                </a:solidFill>
                <a:effectLst/>
                <a:uFillTx/>
                <a:latin typeface="Times New Roman"/>
              </a:rPr>
              <a:t>35</a:t>
            </a:fld>
            <a:endParaRPr lang="en-US" sz="1200" b="0" u="none" strike="noStrike">
              <a:solidFill>
                <a:srgbClr val="000000"/>
              </a:solidFill>
              <a:effectLst/>
              <a:uFillTx/>
              <a:latin typeface="Calibri"/>
            </a:endParaRPr>
          </a:p>
        </p:txBody>
      </p:sp>
      <p:sp>
        <p:nvSpPr>
          <p:cNvPr id="503" name="PlaceHolder 1"/>
          <p:cNvSpPr>
            <a:spLocks noGrp="1" noRot="1" noChangeAspect="1"/>
          </p:cNvSpPr>
          <p:nvPr>
            <p:ph type="sldImg"/>
          </p:nvPr>
        </p:nvSpPr>
        <p:spPr>
          <a:xfrm>
            <a:off x="1143000" y="685800"/>
            <a:ext cx="4572000" cy="3429000"/>
          </a:xfrm>
          <a:prstGeom prst="rect">
            <a:avLst/>
          </a:prstGeom>
          <a:ln w="0">
            <a:noFill/>
          </a:ln>
        </p:spPr>
      </p:sp>
      <p:sp>
        <p:nvSpPr>
          <p:cNvPr id="504"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The theoretical top employee.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DDBE099-D0ED-461A-9E63-98A82DF2A16D}" type="slidenum">
              <a:rPr lang="en-US" sz="1200" b="0" u="none" strike="noStrike">
                <a:solidFill>
                  <a:srgbClr val="000000"/>
                </a:solidFill>
                <a:effectLst/>
                <a:uFillTx/>
                <a:latin typeface="Times New Roman"/>
              </a:rPr>
              <a:t>36</a:t>
            </a:fld>
            <a:endParaRPr lang="en-US" sz="1200" b="0" u="none" strike="noStrike">
              <a:solidFill>
                <a:srgbClr val="000000"/>
              </a:solidFill>
              <a:effectLst/>
              <a:uFillTx/>
              <a:latin typeface="Calibri"/>
            </a:endParaRPr>
          </a:p>
        </p:txBody>
      </p:sp>
      <p:sp>
        <p:nvSpPr>
          <p:cNvPr id="506" name="PlaceHolder 1"/>
          <p:cNvSpPr>
            <a:spLocks noGrp="1" noRot="1" noChangeAspect="1"/>
          </p:cNvSpPr>
          <p:nvPr>
            <p:ph type="sldImg"/>
          </p:nvPr>
        </p:nvSpPr>
        <p:spPr>
          <a:xfrm>
            <a:off x="1143000" y="685800"/>
            <a:ext cx="4572000" cy="3429000"/>
          </a:xfrm>
          <a:prstGeom prst="rect">
            <a:avLst/>
          </a:prstGeom>
          <a:ln w="0">
            <a:noFill/>
          </a:ln>
        </p:spPr>
      </p:sp>
      <p:sp>
        <p:nvSpPr>
          <p:cNvPr id="507"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Now modify that perfect performer’s estimate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DFF22B0-A4EE-43BD-BB6B-88C04C3AF646}" type="slidenum">
              <a:rPr lang="en-US" sz="1200" b="0" u="none" strike="noStrike">
                <a:solidFill>
                  <a:srgbClr val="000000"/>
                </a:solidFill>
                <a:effectLst/>
                <a:uFillTx/>
                <a:latin typeface="Times New Roman"/>
              </a:rPr>
              <a:t>37</a:t>
            </a:fld>
            <a:endParaRPr lang="en-US" sz="1200" b="0" u="none" strike="noStrike">
              <a:solidFill>
                <a:srgbClr val="000000"/>
              </a:solidFill>
              <a:effectLst/>
              <a:uFillTx/>
              <a:latin typeface="Calibri"/>
            </a:endParaRPr>
          </a:p>
        </p:txBody>
      </p:sp>
      <p:sp>
        <p:nvSpPr>
          <p:cNvPr id="509" name="PlaceHolder 1"/>
          <p:cNvSpPr>
            <a:spLocks noGrp="1" noRot="1" noChangeAspect="1"/>
          </p:cNvSpPr>
          <p:nvPr>
            <p:ph type="sldImg"/>
          </p:nvPr>
        </p:nvSpPr>
        <p:spPr>
          <a:xfrm>
            <a:off x="1143000" y="685800"/>
            <a:ext cx="4572000" cy="3429000"/>
          </a:xfrm>
          <a:prstGeom prst="rect">
            <a:avLst/>
          </a:prstGeom>
          <a:ln w="0">
            <a:noFill/>
          </a:ln>
        </p:spPr>
      </p:sp>
      <p:sp>
        <p:nvSpPr>
          <p:cNvPr id="510"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How skilled are they?</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Expert = ?? 3 times as fast as beginner, and 2 times as fast as the average person??</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Must have history to know what is true for your organization.</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7802273-E5F4-42F6-B583-A7CE250427EB}" type="slidenum">
              <a:rPr lang="en-US" sz="1200" b="0" u="none" strike="noStrike">
                <a:solidFill>
                  <a:srgbClr val="000000"/>
                </a:solidFill>
                <a:effectLst/>
                <a:uFillTx/>
                <a:latin typeface="Times New Roman"/>
              </a:rPr>
              <a:t>38</a:t>
            </a:fld>
            <a:endParaRPr lang="en-US" sz="1200" b="0" u="none" strike="noStrike">
              <a:solidFill>
                <a:srgbClr val="000000"/>
              </a:solidFill>
              <a:effectLst/>
              <a:uFillTx/>
              <a:latin typeface="Calibri"/>
            </a:endParaRPr>
          </a:p>
        </p:txBody>
      </p:sp>
      <p:sp>
        <p:nvSpPr>
          <p:cNvPr id="512" name="PlaceHolder 1"/>
          <p:cNvSpPr>
            <a:spLocks noGrp="1" noRot="1" noChangeAspect="1"/>
          </p:cNvSpPr>
          <p:nvPr>
            <p:ph type="sldImg"/>
          </p:nvPr>
        </p:nvSpPr>
        <p:spPr>
          <a:xfrm>
            <a:off x="1143000" y="685800"/>
            <a:ext cx="4572000" cy="3429000"/>
          </a:xfrm>
          <a:prstGeom prst="rect">
            <a:avLst/>
          </a:prstGeom>
          <a:ln w="0">
            <a:noFill/>
          </a:ln>
        </p:spPr>
      </p:sp>
      <p:sp>
        <p:nvSpPr>
          <p:cNvPr id="513"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Your people never take breaks!</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They work from dawn to dusk without ever drinking coffee, gossiping, or going to the bathroom.</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5E8728B-11F3-4858-9A47-F65FD3F6B124}" type="slidenum">
              <a:rPr lang="en-US" sz="1200" b="0" u="none" strike="noStrike">
                <a:solidFill>
                  <a:srgbClr val="000000"/>
                </a:solidFill>
                <a:effectLst/>
                <a:uFillTx/>
                <a:latin typeface="Times New Roman"/>
              </a:rPr>
              <a:t>39</a:t>
            </a:fld>
            <a:endParaRPr lang="en-US" sz="1200" b="0" u="none" strike="noStrike">
              <a:solidFill>
                <a:srgbClr val="000000"/>
              </a:solidFill>
              <a:effectLst/>
              <a:uFillTx/>
              <a:latin typeface="Calibri"/>
            </a:endParaRPr>
          </a:p>
        </p:txBody>
      </p:sp>
      <p:sp>
        <p:nvSpPr>
          <p:cNvPr id="515" name="PlaceHolder 1"/>
          <p:cNvSpPr>
            <a:spLocks noGrp="1" noRot="1" noChangeAspect="1"/>
          </p:cNvSpPr>
          <p:nvPr>
            <p:ph type="sldImg"/>
          </p:nvPr>
        </p:nvSpPr>
        <p:spPr>
          <a:xfrm>
            <a:off x="1143000" y="685800"/>
            <a:ext cx="4572000" cy="3429000"/>
          </a:xfrm>
          <a:prstGeom prst="rect">
            <a:avLst/>
          </a:prstGeom>
          <a:ln w="0">
            <a:noFill/>
          </a:ln>
        </p:spPr>
      </p:sp>
      <p:sp>
        <p:nvSpPr>
          <p:cNvPr id="516"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A computer can switch from one task to another with no down time, but …</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Humans need to come up to speed on a new project or a new task.</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Thus there is a lag in performance.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11E08EA-8FB6-48C6-B91B-F0DC0C91C841}" type="slidenum">
              <a:rPr lang="en-US" sz="1200" b="0" u="none" strike="noStrike">
                <a:solidFill>
                  <a:srgbClr val="000000"/>
                </a:solidFill>
                <a:effectLst/>
                <a:uFillTx/>
                <a:latin typeface="Times New Roman"/>
              </a:rPr>
              <a:t>40</a:t>
            </a:fld>
            <a:endParaRPr lang="en-US" sz="1200" b="0" u="none" strike="noStrike">
              <a:solidFill>
                <a:srgbClr val="000000"/>
              </a:solidFill>
              <a:effectLst/>
              <a:uFillTx/>
              <a:latin typeface="Calibri"/>
            </a:endParaRPr>
          </a:p>
        </p:txBody>
      </p:sp>
      <p:sp>
        <p:nvSpPr>
          <p:cNvPr id="518" name="PlaceHolder 1"/>
          <p:cNvSpPr>
            <a:spLocks noGrp="1" noRot="1" noChangeAspect="1"/>
          </p:cNvSpPr>
          <p:nvPr>
            <p:ph type="sldImg"/>
          </p:nvPr>
        </p:nvSpPr>
        <p:spPr>
          <a:xfrm>
            <a:off x="1143000" y="685800"/>
            <a:ext cx="4572000" cy="3429000"/>
          </a:xfrm>
          <a:prstGeom prst="rect">
            <a:avLst/>
          </a:prstGeom>
          <a:ln w="0">
            <a:noFill/>
          </a:ln>
        </p:spPr>
      </p:sp>
      <p:sp>
        <p:nvSpPr>
          <p:cNvPr id="519"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The more mentally intensive the work is, the more time most people will need to come up to speed on any given task.</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B0157F0-521D-4930-9B05-3281DA567FFC}" type="slidenum">
              <a:rPr lang="en-US" sz="1200" b="0" u="none" strike="noStrike">
                <a:solidFill>
                  <a:srgbClr val="000000"/>
                </a:solidFill>
                <a:effectLst/>
                <a:uFillTx/>
                <a:latin typeface="Times New Roman"/>
              </a:rPr>
              <a:t>41</a:t>
            </a:fld>
            <a:endParaRPr lang="en-US" sz="1200" b="0" u="none" strike="noStrike">
              <a:solidFill>
                <a:srgbClr val="000000"/>
              </a:solidFill>
              <a:effectLst/>
              <a:uFillTx/>
              <a:latin typeface="Calibri"/>
            </a:endParaRPr>
          </a:p>
        </p:txBody>
      </p:sp>
      <p:sp>
        <p:nvSpPr>
          <p:cNvPr id="521" name="PlaceHolder 1"/>
          <p:cNvSpPr>
            <a:spLocks noGrp="1" noRot="1" noChangeAspect="1"/>
          </p:cNvSpPr>
          <p:nvPr>
            <p:ph type="sldImg"/>
          </p:nvPr>
        </p:nvSpPr>
        <p:spPr>
          <a:xfrm>
            <a:off x="1143000" y="685800"/>
            <a:ext cx="4572000" cy="3429000"/>
          </a:xfrm>
          <a:prstGeom prst="rect">
            <a:avLst/>
          </a:prstGeom>
          <a:ln w="0">
            <a:noFill/>
          </a:ln>
        </p:spPr>
      </p:sp>
      <p:sp>
        <p:nvSpPr>
          <p:cNvPr id="522"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This excellent employee who has relatively few interruptions and not too many other responsibilities …</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Takes 2+ times as long, calendar wise, to finish the task as you would expect!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8189B11-38B9-4BED-BEE2-31E3B2A3BCD9}" type="slidenum">
              <a:rPr lang="en-US" sz="1200" b="0" u="none" strike="noStrike">
                <a:solidFill>
                  <a:srgbClr val="000000"/>
                </a:solidFill>
                <a:effectLst/>
                <a:uFillTx/>
                <a:latin typeface="Times New Roman"/>
              </a:rPr>
              <a:t>42</a:t>
            </a:fld>
            <a:endParaRPr lang="en-US" sz="1200" b="0" u="none" strike="noStrike">
              <a:solidFill>
                <a:srgbClr val="000000"/>
              </a:solidFill>
              <a:effectLst/>
              <a:uFillTx/>
              <a:latin typeface="Calibri"/>
            </a:endParaRPr>
          </a:p>
        </p:txBody>
      </p:sp>
      <p:sp>
        <p:nvSpPr>
          <p:cNvPr id="524" name="PlaceHolder 1"/>
          <p:cNvSpPr>
            <a:spLocks noGrp="1" noRot="1" noChangeAspect="1"/>
          </p:cNvSpPr>
          <p:nvPr>
            <p:ph type="sldImg"/>
          </p:nvPr>
        </p:nvSpPr>
        <p:spPr>
          <a:xfrm>
            <a:off x="1143000" y="685800"/>
            <a:ext cx="4572000" cy="3429000"/>
          </a:xfrm>
          <a:prstGeom prst="rect">
            <a:avLst/>
          </a:prstGeom>
          <a:ln w="0">
            <a:noFill/>
          </a:ln>
        </p:spPr>
      </p:sp>
      <p:sp>
        <p:nvSpPr>
          <p:cNvPr id="525"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Fewer people generally equals a stronger team.  The quality of the decisions and performance generally go down as the number of people on the team increases.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9F9824B-7FB1-471B-8931-718AB292A3E7}" type="slidenum">
              <a:rPr lang="en-US" sz="1200" b="0" u="none" strike="noStrike">
                <a:solidFill>
                  <a:srgbClr val="000000"/>
                </a:solidFill>
                <a:effectLst/>
                <a:uFillTx/>
                <a:latin typeface="Times New Roman"/>
              </a:rPr>
              <a:t>43</a:t>
            </a:fld>
            <a:endParaRPr lang="en-US" sz="1200" b="0" u="none" strike="noStrike">
              <a:solidFill>
                <a:srgbClr val="000000"/>
              </a:solidFill>
              <a:effectLst/>
              <a:uFillTx/>
              <a:latin typeface="Calibri"/>
            </a:endParaRPr>
          </a:p>
        </p:txBody>
      </p:sp>
      <p:sp>
        <p:nvSpPr>
          <p:cNvPr id="527" name="PlaceHolder 1"/>
          <p:cNvSpPr>
            <a:spLocks noGrp="1" noRot="1" noChangeAspect="1"/>
          </p:cNvSpPr>
          <p:nvPr>
            <p:ph type="sldImg"/>
          </p:nvPr>
        </p:nvSpPr>
        <p:spPr>
          <a:xfrm>
            <a:off x="1143000" y="685800"/>
            <a:ext cx="4572000" cy="3429000"/>
          </a:xfrm>
          <a:prstGeom prst="rect">
            <a:avLst/>
          </a:prstGeom>
          <a:ln w="0">
            <a:noFill/>
          </a:ln>
        </p:spPr>
      </p:sp>
      <p:sp>
        <p:nvSpPr>
          <p:cNvPr id="528"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The real nuts and bolts of estimating.  Your most accurate estimate.</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Re-estimate from time to time to determine if your previous assumptions were actually correct.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2326FF6-11E7-4EF6-9771-4AAD16DFC60B}" type="slidenum">
              <a:rPr lang="en-US" sz="1200" b="0" u="none" strike="noStrike">
                <a:solidFill>
                  <a:srgbClr val="000000"/>
                </a:solidFill>
                <a:effectLst/>
                <a:uFillTx/>
                <a:latin typeface="Times New Roman"/>
              </a:rPr>
              <a:t>46</a:t>
            </a:fld>
            <a:endParaRPr lang="en-US" sz="1200" b="0" u="none" strike="noStrike">
              <a:solidFill>
                <a:srgbClr val="000000"/>
              </a:solidFill>
              <a:effectLst/>
              <a:uFillTx/>
              <a:latin typeface="Calibri"/>
            </a:endParaRPr>
          </a:p>
        </p:txBody>
      </p:sp>
      <p:sp>
        <p:nvSpPr>
          <p:cNvPr id="530" name="PlaceHolder 1"/>
          <p:cNvSpPr>
            <a:spLocks noGrp="1" noRot="1" noChangeAspect="1"/>
          </p:cNvSpPr>
          <p:nvPr>
            <p:ph type="sldImg"/>
          </p:nvPr>
        </p:nvSpPr>
        <p:spPr>
          <a:xfrm>
            <a:off x="1143000" y="685800"/>
            <a:ext cx="4572000" cy="3429000"/>
          </a:xfrm>
          <a:prstGeom prst="rect">
            <a:avLst/>
          </a:prstGeom>
          <a:ln w="0">
            <a:noFill/>
          </a:ln>
        </p:spPr>
      </p:sp>
      <p:sp>
        <p:nvSpPr>
          <p:cNvPr id="531"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Estimate the whole project, then re-estimate the whole project using a different set of people.</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Complete part of the project, then make a detailed estimate of the next phase, and a high-level estimate of the rest of the project.</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Continue to do this as you complete parts of the project.</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Keep checking your assumptions!!  Things change as you complete parts of the project, and that will usually affect the remaining estimates.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96B7E1F-857C-4D39-A2D1-5C48B1B2E534}" type="slidenum">
              <a:rPr lang="en-US" sz="1200" b="0" u="none" strike="noStrike">
                <a:solidFill>
                  <a:srgbClr val="000000"/>
                </a:solidFill>
                <a:effectLst/>
                <a:uFillTx/>
                <a:latin typeface="Times New Roman"/>
              </a:rPr>
              <a:t>47</a:t>
            </a:fld>
            <a:endParaRPr lang="en-US" sz="1200" b="0" u="none" strike="noStrike">
              <a:solidFill>
                <a:srgbClr val="000000"/>
              </a:solidFill>
              <a:effectLst/>
              <a:uFillTx/>
              <a:latin typeface="Calibri"/>
            </a:endParaRPr>
          </a:p>
        </p:txBody>
      </p:sp>
      <p:sp>
        <p:nvSpPr>
          <p:cNvPr id="533" name="PlaceHolder 1"/>
          <p:cNvSpPr>
            <a:spLocks noGrp="1" noRot="1" noChangeAspect="1"/>
          </p:cNvSpPr>
          <p:nvPr>
            <p:ph type="sldImg"/>
          </p:nvPr>
        </p:nvSpPr>
        <p:spPr>
          <a:xfrm>
            <a:off x="1143000" y="685800"/>
            <a:ext cx="4572000" cy="3429000"/>
          </a:xfrm>
          <a:prstGeom prst="rect">
            <a:avLst/>
          </a:prstGeom>
          <a:ln w="0">
            <a:noFill/>
          </a:ln>
        </p:spPr>
      </p:sp>
      <p:sp>
        <p:nvSpPr>
          <p:cNvPr id="534"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Use multiple methods to sanity check your project estimates.</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Default">
    <p:bg>
      <p:bgPr>
        <a:blipFill rotWithShape="0">
          <a:blip r:embed="rId2"/>
          <a:stretch/>
        </a:blipFill>
        <a:effectLst/>
      </p:bgPr>
    </p:bg>
    <p:spTree>
      <p:nvGrpSpPr>
        <p:cNvPr id="1" name=""/>
        <p:cNvGrpSpPr/>
        <p:nvPr/>
      </p:nvGrpSpPr>
      <p:grpSpPr>
        <a:xfrm>
          <a:off x="0" y="0"/>
          <a:ext cx="0" cy="0"/>
          <a:chOff x="0" y="0"/>
          <a:chExt cx="0" cy="0"/>
        </a:xfrm>
      </p:grpSpPr>
      <p:sp>
        <p:nvSpPr>
          <p:cNvPr id="6" name="PlaceHolder 1"/>
          <p:cNvSpPr>
            <a:spLocks noGrp="1"/>
          </p:cNvSpPr>
          <p:nvPr>
            <p:ph type="title"/>
          </p:nvPr>
        </p:nvSpPr>
        <p:spPr>
          <a:xfrm>
            <a:off x="1743120" y="365040"/>
            <a:ext cx="6772320" cy="1325520"/>
          </a:xfrm>
          <a:prstGeom prst="rect">
            <a:avLst/>
          </a:prstGeom>
          <a:noFill/>
          <a:ln w="0">
            <a:noFill/>
          </a:ln>
        </p:spPr>
        <p:txBody>
          <a:bodyPr lIns="90000" tIns="46800" rIns="90000" bIns="46800" anchor="ctr">
            <a:no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Click to edit the title text format</a:t>
            </a:r>
          </a:p>
        </p:txBody>
      </p:sp>
      <p:sp>
        <p:nvSpPr>
          <p:cNvPr id="7" name="PlaceHolder 2"/>
          <p:cNvSpPr>
            <a:spLocks noGrp="1"/>
          </p:cNvSpPr>
          <p:nvPr>
            <p:ph type="body"/>
          </p:nvPr>
        </p:nvSpPr>
        <p:spPr>
          <a:xfrm>
            <a:off x="1171440" y="1825200"/>
            <a:ext cx="7344000" cy="4351320"/>
          </a:xfrm>
          <a:prstGeom prst="rect">
            <a:avLst/>
          </a:prstGeom>
          <a:noFill/>
          <a:ln w="0">
            <a:noFill/>
          </a:ln>
        </p:spPr>
        <p:txBody>
          <a:bodyPr lIns="90000" tIns="46800" rIns="90000" bIns="46800"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Click to edit the outline text format</a:t>
            </a:r>
          </a:p>
          <a:p>
            <a:pPr marL="514440" lvl="1"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Second Outline Level</a:t>
            </a:r>
          </a:p>
          <a:p>
            <a:pPr marL="857160" lvl="2"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Third Outline Level</a:t>
            </a:r>
          </a:p>
          <a:p>
            <a:pPr marL="1200240" lvl="3"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Fourth Outline Level</a:t>
            </a:r>
          </a:p>
          <a:p>
            <a:pPr marL="1542960" lvl="4"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Fifth Outline Level</a:t>
            </a:r>
          </a:p>
          <a:p>
            <a:pPr marL="1542960" lvl="5" indent="-171360">
              <a:lnSpc>
                <a:spcPct val="90000"/>
              </a:lnSpc>
              <a:spcBef>
                <a:spcPts val="788"/>
              </a:spcBef>
              <a:buClr>
                <a:srgbClr val="000000"/>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Sixth Outline Level</a:t>
            </a:r>
          </a:p>
          <a:p>
            <a:pPr marL="1542960" lvl="6" indent="-171360">
              <a:lnSpc>
                <a:spcPct val="90000"/>
              </a:lnSpc>
              <a:spcBef>
                <a:spcPts val="788"/>
              </a:spcBef>
              <a:buClr>
                <a:srgbClr val="000000"/>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Seventh Outline Level</a:t>
            </a:r>
          </a:p>
        </p:txBody>
      </p:sp>
      <p:sp>
        <p:nvSpPr>
          <p:cNvPr id="2" name="PlaceHolder 3"/>
          <p:cNvSpPr>
            <a:spLocks noGrp="1"/>
          </p:cNvSpPr>
          <p:nvPr>
            <p:ph type="dt" idx="1"/>
          </p:nvPr>
        </p:nvSpPr>
        <p:spPr>
          <a:xfrm>
            <a:off x="1171080" y="6356520"/>
            <a:ext cx="1914840" cy="365040"/>
          </a:xfrm>
          <a:prstGeom prst="rect">
            <a:avLst/>
          </a:prstGeom>
          <a:noFill/>
          <a:ln w="0">
            <a:noFill/>
          </a:ln>
        </p:spPr>
        <p:txBody>
          <a:bodyPr lIns="90000" tIns="46800" rIns="90000" bIns="46800" anchor="ctr">
            <a:noAutofit/>
          </a:bodyPr>
          <a:lstStyle>
            <a:lvl1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900" b="0" u="none" strike="noStrike">
                <a:solidFill>
                  <a:srgbClr val="595959"/>
                </a:solidFill>
                <a:effectLst/>
                <a:uFillTx/>
                <a:latin typeface="Times New Roman"/>
              </a:defRPr>
            </a:lvl1p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Times New Roman"/>
              </a:rPr>
              <a:t>Dr. Richard Scudder Copyright 2018</a:t>
            </a:r>
            <a:endParaRPr lang="en-US" sz="900" b="0" u="none" strike="noStrike">
              <a:solidFill>
                <a:srgbClr val="000000"/>
              </a:solidFill>
              <a:effectLst/>
              <a:uFillTx/>
              <a:latin typeface="Times New Roman"/>
            </a:endParaRPr>
          </a:p>
        </p:txBody>
      </p:sp>
      <p:sp>
        <p:nvSpPr>
          <p:cNvPr id="3" name="PlaceHolder 4"/>
          <p:cNvSpPr>
            <a:spLocks noGrp="1"/>
          </p:cNvSpPr>
          <p:nvPr>
            <p:ph type="ftr" idx="2"/>
          </p:nvPr>
        </p:nvSpPr>
        <p:spPr>
          <a:xfrm>
            <a:off x="3486240" y="6356520"/>
            <a:ext cx="2171520" cy="365040"/>
          </a:xfrm>
          <a:prstGeom prst="rect">
            <a:avLst/>
          </a:prstGeom>
          <a:noFill/>
          <a:ln w="0">
            <a:noFill/>
          </a:ln>
        </p:spPr>
        <p:txBody>
          <a:bodyPr lIns="90000" tIns="46800" rIns="90000" bIns="46800" anchor="ctr">
            <a:noAutofit/>
          </a:bodyPr>
          <a:lstStyle>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900" b="0" u="none" strike="noStrike">
                <a:solidFill>
                  <a:srgbClr val="595959"/>
                </a:solidFill>
                <a:effectLst/>
                <a:uFillTx/>
                <a:latin typeface="Times New Roman"/>
              </a:defRPr>
            </a:lvl1pPr>
          </a:lstStyle>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Times New Roman"/>
              </a:rPr>
              <a:t>Slide </a:t>
            </a:r>
            <a:fld id="{719F09C9-B5A5-4006-BBF7-3AF3DAA1EDB3}" type="slidenum">
              <a:rPr lang="en-US" sz="900" b="0" u="none" strike="noStrike">
                <a:solidFill>
                  <a:srgbClr val="595959"/>
                </a:solidFill>
                <a:effectLst/>
                <a:uFillTx/>
                <a:latin typeface="Times New Roman"/>
              </a:rPr>
              <a:t>‹#›</a:t>
            </a:fld>
            <a:endParaRPr lang="en-US" sz="900" b="0" u="none" strike="noStrike">
              <a:solidFill>
                <a:srgbClr val="000000"/>
              </a:solidFill>
              <a:effectLst/>
              <a:uFillTx/>
              <a:latin typeface="Times New Roman"/>
            </a:endParaRPr>
          </a:p>
        </p:txBody>
      </p:sp>
      <p:sp>
        <p:nvSpPr>
          <p:cNvPr id="4" name="PlaceHolder 5"/>
          <p:cNvSpPr>
            <a:spLocks noGrp="1"/>
          </p:cNvSpPr>
          <p:nvPr>
            <p:ph type="sldNum" idx="3"/>
          </p:nvPr>
        </p:nvSpPr>
        <p:spPr>
          <a:xfrm>
            <a:off x="6058080" y="6356520"/>
            <a:ext cx="2457360" cy="365040"/>
          </a:xfrm>
          <a:prstGeom prst="rect">
            <a:avLst/>
          </a:prstGeom>
          <a:noFill/>
          <a:ln w="0">
            <a:noFill/>
          </a:ln>
        </p:spPr>
        <p:txBody>
          <a:bodyPr lIns="90000" tIns="46800" rIns="90000" bIns="46800" anchor="ctr">
            <a:noAutofit/>
          </a:bodyPr>
          <a:lstStyle>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900" b="0" u="none" strike="noStrike">
                <a:solidFill>
                  <a:srgbClr val="595959"/>
                </a:solidFill>
                <a:effectLst/>
                <a:uFillTx/>
                <a:latin typeface="Times New Roman"/>
              </a:defRPr>
            </a:lvl1pPr>
          </a:lstStyle>
          <a:p>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80869DE-F725-4067-86FD-0A1D5A84E1A1}" type="slidenum">
              <a:rPr lang="en-US" sz="900" b="0" u="none" strike="noStrike">
                <a:solidFill>
                  <a:srgbClr val="595959"/>
                </a:solidFill>
                <a:effectLst/>
                <a:uFillTx/>
                <a:latin typeface="Times New Roman"/>
              </a:rPr>
              <a:t>‹#›</a:t>
            </a:fld>
            <a:endParaRPr lang="en-US" sz="900" b="0" u="none" strike="noStrike">
              <a:solidFill>
                <a:srgbClr val="000000"/>
              </a:solidFill>
              <a:effectLst/>
              <a:uFillTx/>
              <a:latin typeface="Times New Roman"/>
            </a:endParaRPr>
          </a:p>
        </p:txBody>
      </p:sp>
      <p:pic>
        <p:nvPicPr>
          <p:cNvPr id="5" name="Picture 6"/>
          <p:cNvPicPr/>
          <p:nvPr/>
        </p:nvPicPr>
        <p:blipFill>
          <a:blip r:embed="rId3"/>
          <a:stretch/>
        </p:blipFill>
        <p:spPr>
          <a:xfrm>
            <a:off x="7972560" y="6404040"/>
            <a:ext cx="285480" cy="269640"/>
          </a:xfrm>
          <a:prstGeom prst="rect">
            <a:avLst/>
          </a:prstGeom>
          <a:noFill/>
          <a:ln w="0">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Title1">
    <p:bg>
      <p:bgPr>
        <a:blipFill rotWithShape="0">
          <a:blip r:embed="rId2"/>
          <a:stretch/>
        </a:blipFill>
        <a:effectLst/>
      </p:bgPr>
    </p:bg>
    <p:spTree>
      <p:nvGrpSpPr>
        <p:cNvPr id="1" name=""/>
        <p:cNvGrpSpPr/>
        <p:nvPr/>
      </p:nvGrpSpPr>
      <p:grpSpPr>
        <a:xfrm>
          <a:off x="0" y="0"/>
          <a:ext cx="0" cy="0"/>
          <a:chOff x="0" y="0"/>
          <a:chExt cx="0" cy="0"/>
        </a:xfrm>
      </p:grpSpPr>
      <p:pic>
        <p:nvPicPr>
          <p:cNvPr id="6" name="Picture 6"/>
          <p:cNvPicPr/>
          <p:nvPr/>
        </p:nvPicPr>
        <p:blipFill>
          <a:blip r:embed="rId3"/>
          <a:stretch/>
        </p:blipFill>
        <p:spPr>
          <a:xfrm>
            <a:off x="7972560" y="6404040"/>
            <a:ext cx="285480" cy="269640"/>
          </a:xfrm>
          <a:prstGeom prst="rect">
            <a:avLst/>
          </a:prstGeom>
          <a:noFill/>
          <a:ln w="0">
            <a:noFill/>
          </a:ln>
        </p:spPr>
      </p:pic>
      <p:pic>
        <p:nvPicPr>
          <p:cNvPr id="7" name="Picture 7"/>
          <p:cNvPicPr/>
          <p:nvPr/>
        </p:nvPicPr>
        <p:blipFill>
          <a:blip r:embed="rId3"/>
          <a:stretch/>
        </p:blipFill>
        <p:spPr>
          <a:xfrm>
            <a:off x="7972560" y="6404040"/>
            <a:ext cx="285480" cy="269640"/>
          </a:xfrm>
          <a:prstGeom prst="rect">
            <a:avLst/>
          </a:prstGeom>
          <a:noFill/>
          <a:ln w="0">
            <a:noFill/>
          </a:ln>
        </p:spPr>
      </p:pic>
      <p:sp>
        <p:nvSpPr>
          <p:cNvPr id="8" name="PlaceHolder 1"/>
          <p:cNvSpPr>
            <a:spLocks noGrp="1"/>
          </p:cNvSpPr>
          <p:nvPr>
            <p:ph type="title"/>
          </p:nvPr>
        </p:nvSpPr>
        <p:spPr>
          <a:xfrm>
            <a:off x="1743120" y="365040"/>
            <a:ext cx="6772320" cy="1325520"/>
          </a:xfrm>
          <a:prstGeom prst="rect">
            <a:avLst/>
          </a:prstGeom>
          <a:noFill/>
          <a:ln w="0">
            <a:noFill/>
          </a:ln>
        </p:spPr>
        <p:txBody>
          <a:bodyPr lIns="90000" tIns="46800" rIns="90000" bIns="46800" anchor="ctr">
            <a:no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Click to edit the title text format</a:t>
            </a:r>
          </a:p>
        </p:txBody>
      </p:sp>
      <p:sp>
        <p:nvSpPr>
          <p:cNvPr id="9" name="PlaceHolder 2"/>
          <p:cNvSpPr>
            <a:spLocks noGrp="1"/>
          </p:cNvSpPr>
          <p:nvPr>
            <p:ph type="body"/>
          </p:nvPr>
        </p:nvSpPr>
        <p:spPr>
          <a:xfrm>
            <a:off x="1171440" y="1825200"/>
            <a:ext cx="7344000" cy="4351320"/>
          </a:xfrm>
          <a:prstGeom prst="rect">
            <a:avLst/>
          </a:prstGeom>
          <a:noFill/>
          <a:ln w="0">
            <a:noFill/>
          </a:ln>
        </p:spPr>
        <p:txBody>
          <a:bodyPr lIns="90000" tIns="46800" rIns="90000" bIns="46800"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Click to edit the outline text format</a:t>
            </a:r>
          </a:p>
          <a:p>
            <a:pPr marL="514440" lvl="1"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Second Outline Level</a:t>
            </a:r>
          </a:p>
          <a:p>
            <a:pPr marL="857160" lvl="2"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Third Outline Level</a:t>
            </a:r>
          </a:p>
          <a:p>
            <a:pPr marL="1200240" lvl="3"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Fourth Outline Level</a:t>
            </a:r>
          </a:p>
          <a:p>
            <a:pPr marL="1542960" lvl="4"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Fifth Outline Level</a:t>
            </a:r>
          </a:p>
          <a:p>
            <a:pPr marL="1542960" lvl="5" indent="-171360">
              <a:lnSpc>
                <a:spcPct val="90000"/>
              </a:lnSpc>
              <a:spcBef>
                <a:spcPts val="788"/>
              </a:spcBef>
              <a:buClr>
                <a:srgbClr val="000000"/>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Sixth Outline Level</a:t>
            </a:r>
          </a:p>
          <a:p>
            <a:pPr marL="1542960" lvl="6" indent="-171360">
              <a:lnSpc>
                <a:spcPct val="90000"/>
              </a:lnSpc>
              <a:spcBef>
                <a:spcPts val="788"/>
              </a:spcBef>
              <a:buClr>
                <a:srgbClr val="000000"/>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Seventh Outline Level</a:t>
            </a:r>
          </a:p>
        </p:txBody>
      </p:sp>
      <p:sp>
        <p:nvSpPr>
          <p:cNvPr id="10" name="PlaceHolder 3"/>
          <p:cNvSpPr>
            <a:spLocks noGrp="1"/>
          </p:cNvSpPr>
          <p:nvPr>
            <p:ph type="dt" idx="4"/>
          </p:nvPr>
        </p:nvSpPr>
        <p:spPr>
          <a:xfrm>
            <a:off x="1171080" y="6356520"/>
            <a:ext cx="1914840" cy="365040"/>
          </a:xfrm>
          <a:prstGeom prst="rect">
            <a:avLst/>
          </a:prstGeom>
          <a:noFill/>
          <a:ln w="0">
            <a:noFill/>
          </a:ln>
        </p:spPr>
        <p:txBody>
          <a:bodyPr lIns="90000" tIns="46800" rIns="90000" bIns="46800" anchor="ctr">
            <a:noAutofit/>
          </a:bodyPr>
          <a:lstStyle>
            <a:lvl1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900" b="0" u="none" strike="noStrike">
                <a:solidFill>
                  <a:srgbClr val="595959"/>
                </a:solidFill>
                <a:effectLst/>
                <a:uFillTx/>
                <a:latin typeface="Times New Roman"/>
              </a:defRPr>
            </a:lvl1p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Times New Roman"/>
              </a:rPr>
              <a:t>Dr. Richard Scudder Copyright 2018</a:t>
            </a:r>
            <a:endParaRPr lang="en-US" sz="900" b="0" u="none" strike="noStrike">
              <a:solidFill>
                <a:srgbClr val="000000"/>
              </a:solidFill>
              <a:effectLst/>
              <a:uFillTx/>
              <a:latin typeface="Times New Roman"/>
            </a:endParaRPr>
          </a:p>
        </p:txBody>
      </p:sp>
      <p:sp>
        <p:nvSpPr>
          <p:cNvPr id="11" name="PlaceHolder 4"/>
          <p:cNvSpPr>
            <a:spLocks noGrp="1"/>
          </p:cNvSpPr>
          <p:nvPr>
            <p:ph type="ftr" idx="5"/>
          </p:nvPr>
        </p:nvSpPr>
        <p:spPr>
          <a:xfrm>
            <a:off x="3486240" y="6356520"/>
            <a:ext cx="2171520" cy="365040"/>
          </a:xfrm>
          <a:prstGeom prst="rect">
            <a:avLst/>
          </a:prstGeom>
          <a:noFill/>
          <a:ln w="0">
            <a:noFill/>
          </a:ln>
        </p:spPr>
        <p:txBody>
          <a:bodyPr lIns="90000" tIns="46800" rIns="90000" bIns="46800" anchor="ctr">
            <a:noAutofit/>
          </a:bodyPr>
          <a:lstStyle>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900" b="0" u="none" strike="noStrike">
                <a:solidFill>
                  <a:srgbClr val="595959"/>
                </a:solidFill>
                <a:effectLst/>
                <a:uFillTx/>
                <a:latin typeface="Times New Roman"/>
              </a:defRPr>
            </a:lvl1pPr>
          </a:lstStyle>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Times New Roman"/>
              </a:rPr>
              <a:t>Slide </a:t>
            </a:r>
            <a:fld id="{0920E983-2D42-4043-A038-473F4E026DE6}" type="slidenum">
              <a:rPr lang="en-US" sz="900" b="0" u="none" strike="noStrike">
                <a:solidFill>
                  <a:srgbClr val="595959"/>
                </a:solidFill>
                <a:effectLst/>
                <a:uFillTx/>
                <a:latin typeface="Times New Roman"/>
              </a:rPr>
              <a:t>‹#›</a:t>
            </a:fld>
            <a:endParaRPr lang="en-US" sz="900" b="0" u="none" strike="noStrike">
              <a:solidFill>
                <a:srgbClr val="000000"/>
              </a:solidFill>
              <a:effectLst/>
              <a:uFillTx/>
              <a:latin typeface="Times New Roman"/>
            </a:endParaRPr>
          </a:p>
        </p:txBody>
      </p:sp>
      <p:sp>
        <p:nvSpPr>
          <p:cNvPr id="12" name="PlaceHolder 5"/>
          <p:cNvSpPr>
            <a:spLocks noGrp="1"/>
          </p:cNvSpPr>
          <p:nvPr>
            <p:ph type="sldNum" idx="6"/>
          </p:nvPr>
        </p:nvSpPr>
        <p:spPr>
          <a:xfrm>
            <a:off x="6058080" y="6356520"/>
            <a:ext cx="2457360" cy="365040"/>
          </a:xfrm>
          <a:prstGeom prst="rect">
            <a:avLst/>
          </a:prstGeom>
          <a:noFill/>
          <a:ln w="0">
            <a:noFill/>
          </a:ln>
        </p:spPr>
        <p:txBody>
          <a:bodyPr lIns="90000" tIns="46800" rIns="90000" bIns="46800" anchor="ctr">
            <a:noAutofit/>
          </a:bodyPr>
          <a:lstStyle>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900" b="0" u="none" strike="noStrike">
                <a:solidFill>
                  <a:srgbClr val="595959"/>
                </a:solidFill>
                <a:effectLst/>
                <a:uFillTx/>
                <a:latin typeface="Times New Roman"/>
              </a:defRPr>
            </a:lvl1pPr>
          </a:lstStyle>
          <a:p>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EB207A1-D96F-49FD-8AFA-AB67B423ECE4}" type="slidenum">
              <a:rPr lang="en-US" sz="900" b="0" u="none" strike="noStrike">
                <a:solidFill>
                  <a:srgbClr val="595959"/>
                </a:solidFill>
                <a:effectLst/>
                <a:uFillTx/>
                <a:latin typeface="Times New Roman"/>
              </a:rPr>
              <a:t>‹#›</a:t>
            </a:fld>
            <a:endParaRPr lang="en-US" sz="900" b="0" u="none" strike="noStrike">
              <a:solidFill>
                <a:srgbClr val="000000"/>
              </a:solidFill>
              <a:effectLst/>
              <a:uFillTx/>
              <a:latin typeface="Times New Roman"/>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Title2">
    <p:bg>
      <p:bgPr>
        <a:blipFill rotWithShape="0">
          <a:blip r:embed="rId2"/>
          <a:stretch/>
        </a:blipFill>
        <a:effectLst/>
      </p:bgPr>
    </p:bg>
    <p:spTree>
      <p:nvGrpSpPr>
        <p:cNvPr id="1" name=""/>
        <p:cNvGrpSpPr/>
        <p:nvPr/>
      </p:nvGrpSpPr>
      <p:grpSpPr>
        <a:xfrm>
          <a:off x="0" y="0"/>
          <a:ext cx="0" cy="0"/>
          <a:chOff x="0" y="0"/>
          <a:chExt cx="0" cy="0"/>
        </a:xfrm>
      </p:grpSpPr>
      <p:pic>
        <p:nvPicPr>
          <p:cNvPr id="13" name="Picture 6"/>
          <p:cNvPicPr/>
          <p:nvPr/>
        </p:nvPicPr>
        <p:blipFill>
          <a:blip r:embed="rId3"/>
          <a:stretch/>
        </p:blipFill>
        <p:spPr>
          <a:xfrm>
            <a:off x="7972560" y="6404040"/>
            <a:ext cx="285480" cy="269640"/>
          </a:xfrm>
          <a:prstGeom prst="rect">
            <a:avLst/>
          </a:prstGeom>
          <a:noFill/>
          <a:ln w="0">
            <a:noFill/>
          </a:ln>
        </p:spPr>
      </p:pic>
      <p:sp>
        <p:nvSpPr>
          <p:cNvPr id="14" name="PlaceHolder 1"/>
          <p:cNvSpPr>
            <a:spLocks noGrp="1"/>
          </p:cNvSpPr>
          <p:nvPr>
            <p:ph type="title"/>
          </p:nvPr>
        </p:nvSpPr>
        <p:spPr>
          <a:xfrm>
            <a:off x="1743120" y="365040"/>
            <a:ext cx="6772320" cy="1325520"/>
          </a:xfrm>
          <a:prstGeom prst="rect">
            <a:avLst/>
          </a:prstGeom>
          <a:noFill/>
          <a:ln w="0">
            <a:noFill/>
          </a:ln>
        </p:spPr>
        <p:txBody>
          <a:bodyPr lIns="90000" tIns="46800" rIns="90000" bIns="46800" anchor="ctr">
            <a:no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Click to edit the title text format</a:t>
            </a:r>
          </a:p>
        </p:txBody>
      </p:sp>
      <p:sp>
        <p:nvSpPr>
          <p:cNvPr id="15" name="PlaceHolder 2"/>
          <p:cNvSpPr>
            <a:spLocks noGrp="1"/>
          </p:cNvSpPr>
          <p:nvPr>
            <p:ph type="body"/>
          </p:nvPr>
        </p:nvSpPr>
        <p:spPr>
          <a:xfrm>
            <a:off x="1171440" y="1825200"/>
            <a:ext cx="7344000" cy="4351320"/>
          </a:xfrm>
          <a:prstGeom prst="rect">
            <a:avLst/>
          </a:prstGeom>
          <a:noFill/>
          <a:ln w="0">
            <a:noFill/>
          </a:ln>
        </p:spPr>
        <p:txBody>
          <a:bodyPr lIns="90000" tIns="46800" rIns="90000" bIns="46800"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Click to edit the outline text format</a:t>
            </a:r>
          </a:p>
          <a:p>
            <a:pPr marL="514440" lvl="1"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Second Outline Level</a:t>
            </a:r>
          </a:p>
          <a:p>
            <a:pPr marL="857160" lvl="2"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Third Outline Level</a:t>
            </a:r>
          </a:p>
          <a:p>
            <a:pPr marL="1200240" lvl="3"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Fourth Outline Level</a:t>
            </a:r>
          </a:p>
          <a:p>
            <a:pPr marL="1542960" lvl="4"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Fifth Outline Level</a:t>
            </a:r>
          </a:p>
          <a:p>
            <a:pPr marL="1542960" lvl="5" indent="-171360">
              <a:lnSpc>
                <a:spcPct val="90000"/>
              </a:lnSpc>
              <a:spcBef>
                <a:spcPts val="788"/>
              </a:spcBef>
              <a:buClr>
                <a:srgbClr val="000000"/>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Sixth Outline Level</a:t>
            </a:r>
          </a:p>
          <a:p>
            <a:pPr marL="1542960" lvl="6" indent="-171360">
              <a:lnSpc>
                <a:spcPct val="90000"/>
              </a:lnSpc>
              <a:spcBef>
                <a:spcPts val="788"/>
              </a:spcBef>
              <a:buClr>
                <a:srgbClr val="000000"/>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Seventh Outline Level</a:t>
            </a:r>
          </a:p>
        </p:txBody>
      </p:sp>
      <p:sp>
        <p:nvSpPr>
          <p:cNvPr id="16" name="PlaceHolder 3"/>
          <p:cNvSpPr>
            <a:spLocks noGrp="1"/>
          </p:cNvSpPr>
          <p:nvPr>
            <p:ph type="ftr" idx="7"/>
          </p:nvPr>
        </p:nvSpPr>
        <p:spPr>
          <a:xfrm>
            <a:off x="3486240" y="6356520"/>
            <a:ext cx="2171520" cy="365040"/>
          </a:xfrm>
          <a:prstGeom prst="rect">
            <a:avLst/>
          </a:prstGeom>
          <a:noFill/>
          <a:ln w="0">
            <a:noFill/>
          </a:ln>
        </p:spPr>
        <p:txBody>
          <a:bodyPr lIns="90000" tIns="46800" rIns="90000" bIns="46800" anchor="ctr">
            <a:noAutofit/>
          </a:bodyPr>
          <a:lstStyle>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900" b="0" u="none" strike="noStrike">
                <a:solidFill>
                  <a:srgbClr val="595959"/>
                </a:solidFill>
                <a:effectLst/>
                <a:uFillTx/>
                <a:latin typeface="Times New Roman"/>
              </a:defRPr>
            </a:lvl1pPr>
          </a:lstStyle>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Times New Roman"/>
              </a:rPr>
              <a:t>Slide </a:t>
            </a:r>
            <a:fld id="{5474EDD3-672B-46D5-B6BF-2B79E5A56473}" type="slidenum">
              <a:rPr lang="en-US" sz="900" b="0" u="none" strike="noStrike">
                <a:solidFill>
                  <a:srgbClr val="595959"/>
                </a:solidFill>
                <a:effectLst/>
                <a:uFillTx/>
                <a:latin typeface="Times New Roman"/>
              </a:rPr>
              <a:t>‹#›</a:t>
            </a:fld>
            <a:endParaRPr lang="en-US" sz="900" b="0" u="none" strike="noStrike">
              <a:solidFill>
                <a:srgbClr val="000000"/>
              </a:solidFill>
              <a:effectLst/>
              <a:uFillTx/>
              <a:latin typeface="Times New Roman"/>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Title4">
    <p:bg>
      <p:bgPr>
        <a:blipFill rotWithShape="0">
          <a:blip r:embed="rId2"/>
          <a:stretch/>
        </a:blipFill>
        <a:effectLst/>
      </p:bgPr>
    </p:bg>
    <p:spTree>
      <p:nvGrpSpPr>
        <p:cNvPr id="1" name=""/>
        <p:cNvGrpSpPr/>
        <p:nvPr/>
      </p:nvGrpSpPr>
      <p:grpSpPr>
        <a:xfrm>
          <a:off x="0" y="0"/>
          <a:ext cx="0" cy="0"/>
          <a:chOff x="0" y="0"/>
          <a:chExt cx="0" cy="0"/>
        </a:xfrm>
      </p:grpSpPr>
      <p:pic>
        <p:nvPicPr>
          <p:cNvPr id="17" name="Picture 6"/>
          <p:cNvPicPr/>
          <p:nvPr/>
        </p:nvPicPr>
        <p:blipFill>
          <a:blip r:embed="rId3"/>
          <a:stretch/>
        </p:blipFill>
        <p:spPr>
          <a:xfrm>
            <a:off x="7972560" y="6404040"/>
            <a:ext cx="285480" cy="269640"/>
          </a:xfrm>
          <a:prstGeom prst="rect">
            <a:avLst/>
          </a:prstGeom>
          <a:noFill/>
          <a:ln w="0">
            <a:noFill/>
          </a:ln>
        </p:spPr>
      </p:pic>
      <p:sp>
        <p:nvSpPr>
          <p:cNvPr id="18" name="PlaceHolder 1"/>
          <p:cNvSpPr>
            <a:spLocks noGrp="1"/>
          </p:cNvSpPr>
          <p:nvPr>
            <p:ph type="title"/>
          </p:nvPr>
        </p:nvSpPr>
        <p:spPr>
          <a:xfrm>
            <a:off x="1743120" y="365040"/>
            <a:ext cx="6772320" cy="1325520"/>
          </a:xfrm>
          <a:prstGeom prst="rect">
            <a:avLst/>
          </a:prstGeom>
          <a:noFill/>
          <a:ln w="0">
            <a:noFill/>
          </a:ln>
        </p:spPr>
        <p:txBody>
          <a:bodyPr lIns="90000" tIns="46800" rIns="90000" bIns="46800" anchor="ctr">
            <a:no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Click to edit the title text format</a:t>
            </a:r>
          </a:p>
        </p:txBody>
      </p:sp>
      <p:sp>
        <p:nvSpPr>
          <p:cNvPr id="19" name="PlaceHolder 2"/>
          <p:cNvSpPr>
            <a:spLocks noGrp="1"/>
          </p:cNvSpPr>
          <p:nvPr>
            <p:ph type="body"/>
          </p:nvPr>
        </p:nvSpPr>
        <p:spPr>
          <a:xfrm>
            <a:off x="1171440" y="1825200"/>
            <a:ext cx="7344000" cy="4351320"/>
          </a:xfrm>
          <a:prstGeom prst="rect">
            <a:avLst/>
          </a:prstGeom>
          <a:noFill/>
          <a:ln w="0">
            <a:noFill/>
          </a:ln>
        </p:spPr>
        <p:txBody>
          <a:bodyPr lIns="90000" tIns="46800" rIns="90000" bIns="46800"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Click to edit the outline text format</a:t>
            </a:r>
          </a:p>
          <a:p>
            <a:pPr marL="514440" lvl="1"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Second Outline Level</a:t>
            </a:r>
          </a:p>
          <a:p>
            <a:pPr marL="857160" lvl="2"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Third Outline Level</a:t>
            </a:r>
          </a:p>
          <a:p>
            <a:pPr marL="1200240" lvl="3"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Fourth Outline Level</a:t>
            </a:r>
          </a:p>
          <a:p>
            <a:pPr marL="1542960" lvl="4"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Fifth Outline Level</a:t>
            </a:r>
          </a:p>
          <a:p>
            <a:pPr marL="1542960" lvl="5" indent="-171360">
              <a:lnSpc>
                <a:spcPct val="90000"/>
              </a:lnSpc>
              <a:spcBef>
                <a:spcPts val="788"/>
              </a:spcBef>
              <a:buClr>
                <a:srgbClr val="000000"/>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Sixth Outline Level</a:t>
            </a:r>
          </a:p>
          <a:p>
            <a:pPr marL="1542960" lvl="6" indent="-171360">
              <a:lnSpc>
                <a:spcPct val="90000"/>
              </a:lnSpc>
              <a:spcBef>
                <a:spcPts val="788"/>
              </a:spcBef>
              <a:buClr>
                <a:srgbClr val="000000"/>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Seventh Outline Level</a:t>
            </a:r>
          </a:p>
        </p:txBody>
      </p:sp>
      <p:sp>
        <p:nvSpPr>
          <p:cNvPr id="20" name="PlaceHolder 3"/>
          <p:cNvSpPr>
            <a:spLocks noGrp="1"/>
          </p:cNvSpPr>
          <p:nvPr>
            <p:ph type="ftr" idx="8"/>
          </p:nvPr>
        </p:nvSpPr>
        <p:spPr>
          <a:xfrm>
            <a:off x="3486240" y="6356520"/>
            <a:ext cx="2171520" cy="365040"/>
          </a:xfrm>
          <a:prstGeom prst="rect">
            <a:avLst/>
          </a:prstGeom>
          <a:noFill/>
          <a:ln w="0">
            <a:noFill/>
          </a:ln>
        </p:spPr>
        <p:txBody>
          <a:bodyPr lIns="90000" tIns="46800" rIns="90000" bIns="46800" anchor="ctr">
            <a:noAutofit/>
          </a:bodyPr>
          <a:lstStyle>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900" b="0" u="none" strike="noStrike">
                <a:solidFill>
                  <a:srgbClr val="595959"/>
                </a:solidFill>
                <a:effectLst/>
                <a:uFillTx/>
                <a:latin typeface="Times New Roman"/>
              </a:defRPr>
            </a:lvl1pPr>
          </a:lstStyle>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Times New Roman"/>
              </a:rPr>
              <a:t>Slide </a:t>
            </a:r>
            <a:fld id="{D9BD34DA-E52A-4457-970D-7D584CFF5F08}" type="slidenum">
              <a:rPr lang="en-US" sz="900" b="0" u="none" strike="noStrike">
                <a:solidFill>
                  <a:srgbClr val="595959"/>
                </a:solidFill>
                <a:effectLst/>
                <a:uFillTx/>
                <a:latin typeface="Times New Roman"/>
              </a:rPr>
              <a:t>‹#›</a:t>
            </a:fld>
            <a:endParaRPr lang="en-US" sz="900" b="0" u="none" strike="noStrike">
              <a:solidFill>
                <a:srgbClr val="000000"/>
              </a:solidFill>
              <a:effectLst/>
              <a:uFillTx/>
              <a:latin typeface="Times New Roman"/>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slide" Target="slide32.xml"/><Relationship Id="rId2" Type="http://schemas.openxmlformats.org/officeDocument/2006/relationships/image" Target="../media/image3.w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2.wmf"/></Relationships>
</file>

<file path=ppt/slides/_rels/slide16.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hyperlink" Target="file:///\\Research\Estimation\Learning%20Curve%20Estimating.xls" TargetMode="External"/><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4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PlaceHolder 1"/>
          <p:cNvSpPr>
            <a:spLocks noGrp="1"/>
          </p:cNvSpPr>
          <p:nvPr>
            <p:ph type="title"/>
          </p:nvPr>
        </p:nvSpPr>
        <p:spPr>
          <a:xfrm>
            <a:off x="1143000" y="1041480"/>
            <a:ext cx="6858000" cy="2387520"/>
          </a:xfrm>
          <a:prstGeom prst="rect">
            <a:avLst/>
          </a:prstGeom>
          <a:noFill/>
          <a:ln w="0">
            <a:noFill/>
          </a:ln>
        </p:spPr>
        <p:txBody>
          <a:bodyPr wrap="square" lIns="36576" tIns="18288" rIns="36576" bIns="18288" anchor="ctr">
            <a:normAutofit/>
          </a:bodyPr>
          <a:lstStyle/>
          <a:p>
            <a:pPr indent="0" algn="ctr">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500" b="0" u="none" strike="noStrike">
                <a:solidFill>
                  <a:srgbClr val="2E75B6"/>
                </a:solidFill>
                <a:effectLst/>
                <a:uFillTx/>
                <a:latin typeface="Cambria"/>
              </a:rPr>
              <a:t>Strategic Project Management</a:t>
            </a:r>
          </a:p>
        </p:txBody>
      </p:sp>
      <p:sp>
        <p:nvSpPr>
          <p:cNvPr id="29" name="PlaceHolder 2"/>
          <p:cNvSpPr>
            <a:spLocks noGrp="1"/>
          </p:cNvSpPr>
          <p:nvPr>
            <p:ph type="subTitle"/>
          </p:nvPr>
        </p:nvSpPr>
        <p:spPr>
          <a:xfrm>
            <a:off x="1143000" y="3601800"/>
            <a:ext cx="6858000" cy="1655640"/>
          </a:xfrm>
          <a:prstGeom prst="rect">
            <a:avLst/>
          </a:prstGeom>
          <a:noFill/>
          <a:ln w="0">
            <a:noFill/>
          </a:ln>
        </p:spPr>
        <p:txBody>
          <a:bodyPr lIns="91440" tIns="45720" rIns="91440" bIns="45720" anchor="t">
            <a:noAutofit/>
          </a:bodyPr>
          <a:lstStyle/>
          <a:p>
            <a:pPr indent="0" algn="ctr">
              <a:lnSpc>
                <a:spcPct val="90000"/>
              </a:lnSpc>
              <a:spcBef>
                <a:spcPts val="675"/>
              </a:spcBef>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525252"/>
                </a:solidFill>
                <a:effectLst/>
                <a:uFillTx/>
                <a:latin typeface="Calibri"/>
              </a:rPr>
              <a:t>Estimation</a:t>
            </a:r>
            <a:endParaRPr lang="en-US" sz="1800" b="0" u="none" strike="noStrike">
              <a:solidFill>
                <a:srgbClr val="000000"/>
              </a:solidFill>
              <a:effectLst/>
              <a:uFillTx/>
              <a:latin typeface="Calibri"/>
            </a:endParaRPr>
          </a:p>
        </p:txBody>
      </p:sp>
      <p:sp>
        <p:nvSpPr>
          <p:cNvPr id="30"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1"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0823382-3F62-4115-AA42-C464514ADB0F}" type="slidenum">
              <a:rPr lang="en-US" sz="900" b="0" u="none" strike="noStrike">
                <a:solidFill>
                  <a:srgbClr val="595959"/>
                </a:solidFill>
                <a:effectLst/>
                <a:uFillTx/>
                <a:latin typeface="Calibri"/>
              </a:rPr>
              <a:t>1</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Agenda</a:t>
            </a:r>
          </a:p>
        </p:txBody>
      </p:sp>
      <p:sp>
        <p:nvSpPr>
          <p:cNvPr id="33" name="TextBox 32"/>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Types of Estimations</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Strategic</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Sizing</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Parametric</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Task-based</a:t>
            </a: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Software tools</a:t>
            </a: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Cost and Time estimation</a:t>
            </a: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Case Study: Estimating Methods</a:t>
            </a:r>
          </a:p>
        </p:txBody>
      </p:sp>
      <p:pic>
        <p:nvPicPr>
          <p:cNvPr id="34" name="Picture 5" descr="MCj00788050000[1]"/>
          <p:cNvPicPr/>
          <p:nvPr/>
        </p:nvPicPr>
        <p:blipFill>
          <a:blip r:embed="rId2"/>
          <a:stretch/>
        </p:blipFill>
        <p:spPr>
          <a:xfrm>
            <a:off x="5334120" y="2057400"/>
            <a:ext cx="2943000" cy="2629080"/>
          </a:xfrm>
          <a:prstGeom prst="rect">
            <a:avLst/>
          </a:prstGeom>
          <a:noFill/>
          <a:ln w="0">
            <a:noFill/>
          </a:ln>
        </p:spPr>
      </p:pic>
      <p:sp>
        <p:nvSpPr>
          <p:cNvPr id="35" name="TextBox 4"/>
          <p:cNvSpPr/>
          <p:nvPr/>
        </p:nvSpPr>
        <p:spPr>
          <a:xfrm>
            <a:off x="8305920" y="6334200"/>
            <a:ext cx="685800" cy="5209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sng" strike="noStrike">
                <a:solidFill>
                  <a:srgbClr val="0563C1"/>
                </a:solidFill>
                <a:effectLst/>
                <a:uFillTx/>
                <a:latin typeface="Times New Roman"/>
                <a:hlinkClick r:id="rId3" action="ppaction://hlinksldjump"/>
              </a:rPr>
              <a:t>TB</a:t>
            </a:r>
            <a:endParaRPr lang="en-US" sz="2800" b="0" u="none" strike="noStrike">
              <a:solidFill>
                <a:srgbClr val="000000"/>
              </a:solidFill>
              <a:effectLst/>
              <a:uFillTx/>
              <a:latin typeface="Calibri"/>
            </a:endParaRPr>
          </a:p>
        </p:txBody>
      </p:sp>
      <p:sp>
        <p:nvSpPr>
          <p:cNvPr id="36"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7"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8768E11-98E2-4787-8C1F-1D57B132D637}" type="slidenum">
              <a:rPr lang="en-US" sz="900" b="0" u="none" strike="noStrike">
                <a:solidFill>
                  <a:srgbClr val="595959"/>
                </a:solidFill>
                <a:effectLst/>
                <a:uFillTx/>
                <a:latin typeface="Calibri"/>
              </a:rPr>
              <a:t>2</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 Box 5"/>
          <p:cNvSpPr/>
          <p:nvPr/>
        </p:nvSpPr>
        <p:spPr>
          <a:xfrm>
            <a:off x="2895480" y="533520"/>
            <a:ext cx="3657600" cy="459720"/>
          </a:xfrm>
          <a:prstGeom prst="rect">
            <a:avLst/>
          </a:prstGeom>
          <a:solidFill>
            <a:srgbClr val="CCFFCC"/>
          </a:solidFill>
          <a:ln w="38160">
            <a:solidFill>
              <a:srgbClr val="00FF00"/>
            </a:solidFill>
            <a:miter/>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none" strike="noStrike">
                <a:solidFill>
                  <a:srgbClr val="000000"/>
                </a:solidFill>
                <a:effectLst/>
                <a:uFillTx/>
                <a:latin typeface="Comic Sans MS"/>
              </a:rPr>
              <a:t>Effective Management</a:t>
            </a:r>
            <a:endParaRPr lang="en-US" sz="2400" b="0" u="none" strike="noStrike">
              <a:solidFill>
                <a:srgbClr val="000000"/>
              </a:solidFill>
              <a:effectLst/>
              <a:uFillTx/>
              <a:latin typeface="Calibri"/>
            </a:endParaRPr>
          </a:p>
        </p:txBody>
      </p:sp>
      <p:sp>
        <p:nvSpPr>
          <p:cNvPr id="39" name="Text Box 6"/>
          <p:cNvSpPr/>
          <p:nvPr/>
        </p:nvSpPr>
        <p:spPr>
          <a:xfrm>
            <a:off x="1523880" y="1371600"/>
            <a:ext cx="1524240" cy="368280"/>
          </a:xfrm>
          <a:prstGeom prst="rect">
            <a:avLst/>
          </a:prstGeom>
          <a:solidFill>
            <a:srgbClr val="CCFFFF"/>
          </a:solidFill>
          <a:ln w="38160">
            <a:solidFill>
              <a:srgbClr val="ED7D31"/>
            </a:solidFill>
            <a:miter/>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1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Comic Sans MS"/>
              </a:rPr>
              <a:t>Processes</a:t>
            </a:r>
            <a:endParaRPr lang="en-US" sz="1800" b="0" u="none" strike="noStrike">
              <a:solidFill>
                <a:srgbClr val="000000"/>
              </a:solidFill>
              <a:effectLst/>
              <a:uFillTx/>
              <a:latin typeface="Calibri"/>
            </a:endParaRPr>
          </a:p>
        </p:txBody>
      </p:sp>
      <p:sp>
        <p:nvSpPr>
          <p:cNvPr id="40" name="Text Box 7"/>
          <p:cNvSpPr/>
          <p:nvPr/>
        </p:nvSpPr>
        <p:spPr>
          <a:xfrm>
            <a:off x="3048120" y="1447920"/>
            <a:ext cx="1523880" cy="368280"/>
          </a:xfrm>
          <a:prstGeom prst="rect">
            <a:avLst/>
          </a:prstGeom>
          <a:solidFill>
            <a:srgbClr val="CCFFFF"/>
          </a:solidFill>
          <a:ln w="38160">
            <a:solidFill>
              <a:srgbClr val="ED7D31"/>
            </a:solidFill>
            <a:miter/>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1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Comic Sans MS"/>
              </a:rPr>
              <a:t>Portfolios</a:t>
            </a:r>
            <a:endParaRPr lang="en-US" sz="1800" b="0" u="none" strike="noStrike">
              <a:solidFill>
                <a:srgbClr val="000000"/>
              </a:solidFill>
              <a:effectLst/>
              <a:uFillTx/>
              <a:latin typeface="Calibri"/>
            </a:endParaRPr>
          </a:p>
        </p:txBody>
      </p:sp>
      <p:sp>
        <p:nvSpPr>
          <p:cNvPr id="41" name="Text Box 8"/>
          <p:cNvSpPr/>
          <p:nvPr/>
        </p:nvSpPr>
        <p:spPr>
          <a:xfrm>
            <a:off x="4572000" y="1523880"/>
            <a:ext cx="1523880" cy="368280"/>
          </a:xfrm>
          <a:prstGeom prst="rect">
            <a:avLst/>
          </a:prstGeom>
          <a:solidFill>
            <a:srgbClr val="CCFFFF"/>
          </a:solidFill>
          <a:ln w="38160">
            <a:solidFill>
              <a:srgbClr val="ED7D31"/>
            </a:solidFill>
            <a:miter/>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1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Comic Sans MS"/>
              </a:rPr>
              <a:t>Programs</a:t>
            </a:r>
            <a:endParaRPr lang="en-US" sz="1800" b="0" u="none" strike="noStrike">
              <a:solidFill>
                <a:srgbClr val="000000"/>
              </a:solidFill>
              <a:effectLst/>
              <a:uFillTx/>
              <a:latin typeface="Calibri"/>
            </a:endParaRPr>
          </a:p>
        </p:txBody>
      </p:sp>
      <p:sp>
        <p:nvSpPr>
          <p:cNvPr id="42" name="Text Box 9"/>
          <p:cNvSpPr/>
          <p:nvPr/>
        </p:nvSpPr>
        <p:spPr>
          <a:xfrm>
            <a:off x="6095880" y="1600200"/>
            <a:ext cx="1524240" cy="368280"/>
          </a:xfrm>
          <a:prstGeom prst="rect">
            <a:avLst/>
          </a:prstGeom>
          <a:solidFill>
            <a:srgbClr val="CCFFFF"/>
          </a:solidFill>
          <a:ln w="38160">
            <a:solidFill>
              <a:srgbClr val="ED7D31"/>
            </a:solidFill>
            <a:miter/>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1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Comic Sans MS"/>
              </a:rPr>
              <a:t>Projects</a:t>
            </a:r>
            <a:endParaRPr lang="en-US" sz="1800" b="0" u="none" strike="noStrike">
              <a:solidFill>
                <a:srgbClr val="000000"/>
              </a:solidFill>
              <a:effectLst/>
              <a:uFillTx/>
              <a:latin typeface="Calibri"/>
            </a:endParaRPr>
          </a:p>
        </p:txBody>
      </p:sp>
      <p:sp>
        <p:nvSpPr>
          <p:cNvPr id="43" name="Text Box 10"/>
          <p:cNvSpPr/>
          <p:nvPr/>
        </p:nvSpPr>
        <p:spPr>
          <a:xfrm>
            <a:off x="3124080" y="2209680"/>
            <a:ext cx="3048120" cy="398880"/>
          </a:xfrm>
          <a:prstGeom prst="rect">
            <a:avLst/>
          </a:prstGeom>
          <a:solidFill>
            <a:srgbClr val="CCFFCC"/>
          </a:solidFill>
          <a:ln w="38160">
            <a:solidFill>
              <a:srgbClr val="00FF00"/>
            </a:solidFill>
            <a:miter/>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2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Comic Sans MS"/>
              </a:rPr>
              <a:t>Measure Results</a:t>
            </a:r>
            <a:endParaRPr lang="en-US" sz="2000" b="0" u="none" strike="noStrike">
              <a:solidFill>
                <a:srgbClr val="000000"/>
              </a:solidFill>
              <a:effectLst/>
              <a:uFillTx/>
              <a:latin typeface="Calibri"/>
            </a:endParaRPr>
          </a:p>
        </p:txBody>
      </p:sp>
      <p:sp>
        <p:nvSpPr>
          <p:cNvPr id="44" name="Text Box 11"/>
          <p:cNvSpPr/>
          <p:nvPr/>
        </p:nvSpPr>
        <p:spPr>
          <a:xfrm>
            <a:off x="3124080" y="2743200"/>
            <a:ext cx="3048120" cy="398880"/>
          </a:xfrm>
          <a:prstGeom prst="rect">
            <a:avLst/>
          </a:prstGeom>
          <a:solidFill>
            <a:srgbClr val="CCFFCC"/>
          </a:solidFill>
          <a:ln w="38160">
            <a:solidFill>
              <a:srgbClr val="00FF00"/>
            </a:solidFill>
            <a:miter/>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2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Comic Sans MS"/>
              </a:rPr>
              <a:t>Baselines</a:t>
            </a:r>
            <a:endParaRPr lang="en-US" sz="2000" b="0" u="none" strike="noStrike">
              <a:solidFill>
                <a:srgbClr val="000000"/>
              </a:solidFill>
              <a:effectLst/>
              <a:uFillTx/>
              <a:latin typeface="Calibri"/>
            </a:endParaRPr>
          </a:p>
        </p:txBody>
      </p:sp>
      <p:sp>
        <p:nvSpPr>
          <p:cNvPr id="45" name="Text Box 12"/>
          <p:cNvSpPr/>
          <p:nvPr/>
        </p:nvSpPr>
        <p:spPr>
          <a:xfrm>
            <a:off x="2362320" y="3475080"/>
            <a:ext cx="1752480" cy="2454480"/>
          </a:xfrm>
          <a:prstGeom prst="rect">
            <a:avLst/>
          </a:prstGeom>
          <a:solidFill>
            <a:srgbClr val="CCFFFF"/>
          </a:solidFill>
          <a:ln w="38160">
            <a:solidFill>
              <a:srgbClr val="ED7D31"/>
            </a:solidFill>
            <a:miter/>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1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i="1" u="none" strike="noStrike">
                <a:solidFill>
                  <a:srgbClr val="000000"/>
                </a:solidFill>
                <a:effectLst/>
                <a:uFillTx/>
                <a:latin typeface="Comic Sans MS"/>
              </a:rPr>
              <a:t>Inputs</a:t>
            </a:r>
            <a:endParaRPr lang="en-US" sz="1800" b="0" u="none" strike="noStrike">
              <a:solidFill>
                <a:srgbClr val="000000"/>
              </a:solidFill>
              <a:effectLst/>
              <a:uFillTx/>
              <a:latin typeface="Calibri"/>
            </a:endParaRPr>
          </a:p>
          <a:p>
            <a:pPr>
              <a:lnSpc>
                <a:spcPct val="100000"/>
              </a:lnSpc>
              <a:spcBef>
                <a:spcPts val="1125"/>
              </a:spcBef>
              <a:buClr>
                <a:srgbClr val="000000"/>
              </a:buClr>
              <a:buFont typeface="Comic Sans MS"/>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Comic Sans MS"/>
              </a:rPr>
              <a:t>Management</a:t>
            </a:r>
            <a:endParaRPr lang="en-US" sz="1800" b="0" u="none" strike="noStrike">
              <a:solidFill>
                <a:srgbClr val="000000"/>
              </a:solidFill>
              <a:effectLst/>
              <a:uFillTx/>
              <a:latin typeface="Calibri"/>
            </a:endParaRPr>
          </a:p>
          <a:p>
            <a:pPr>
              <a:lnSpc>
                <a:spcPct val="100000"/>
              </a:lnSpc>
              <a:spcBef>
                <a:spcPts val="1125"/>
              </a:spcBef>
              <a:buClr>
                <a:srgbClr val="000000"/>
              </a:buClr>
              <a:buFont typeface="Comic Sans MS"/>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Comic Sans MS"/>
              </a:rPr>
              <a:t>Clients</a:t>
            </a:r>
            <a:endParaRPr lang="en-US" sz="1800" b="0" u="none" strike="noStrike">
              <a:solidFill>
                <a:srgbClr val="000000"/>
              </a:solidFill>
              <a:effectLst/>
              <a:uFillTx/>
              <a:latin typeface="Calibri"/>
            </a:endParaRPr>
          </a:p>
          <a:p>
            <a:pPr>
              <a:lnSpc>
                <a:spcPct val="100000"/>
              </a:lnSpc>
              <a:spcBef>
                <a:spcPts val="1125"/>
              </a:spcBef>
              <a:buClr>
                <a:srgbClr val="000000"/>
              </a:buClr>
              <a:buFont typeface="Comic Sans MS"/>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Comic Sans MS"/>
              </a:rPr>
              <a:t>Customers</a:t>
            </a:r>
            <a:endParaRPr lang="en-US" sz="1800" b="0" u="none" strike="noStrike">
              <a:solidFill>
                <a:srgbClr val="000000"/>
              </a:solidFill>
              <a:effectLst/>
              <a:uFillTx/>
              <a:latin typeface="Calibri"/>
            </a:endParaRPr>
          </a:p>
          <a:p>
            <a:pPr>
              <a:lnSpc>
                <a:spcPct val="100000"/>
              </a:lnSpc>
              <a:spcBef>
                <a:spcPts val="1125"/>
              </a:spcBef>
              <a:buClr>
                <a:srgbClr val="000000"/>
              </a:buClr>
              <a:buFont typeface="Comic Sans MS"/>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Comic Sans MS"/>
              </a:rPr>
              <a:t>Employees</a:t>
            </a:r>
            <a:endParaRPr lang="en-US" sz="1800" b="0" u="none" strike="noStrike">
              <a:solidFill>
                <a:srgbClr val="000000"/>
              </a:solidFill>
              <a:effectLst/>
              <a:uFillTx/>
              <a:latin typeface="Calibri"/>
            </a:endParaRPr>
          </a:p>
          <a:p>
            <a:pPr>
              <a:lnSpc>
                <a:spcPct val="100000"/>
              </a:lnSpc>
              <a:spcBef>
                <a:spcPts val="1125"/>
              </a:spcBef>
              <a:buClr>
                <a:srgbClr val="000000"/>
              </a:buClr>
              <a:buFont typeface="Comic Sans MS"/>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Comic Sans MS"/>
              </a:rPr>
              <a:t>Stakeholders</a:t>
            </a:r>
            <a:endParaRPr lang="en-US" sz="1800" b="0" u="none" strike="noStrike">
              <a:solidFill>
                <a:srgbClr val="000000"/>
              </a:solidFill>
              <a:effectLst/>
              <a:uFillTx/>
              <a:latin typeface="Calibri"/>
            </a:endParaRPr>
          </a:p>
        </p:txBody>
      </p:sp>
      <p:pic>
        <p:nvPicPr>
          <p:cNvPr id="46" name="Text Box 13"/>
          <p:cNvPicPr/>
          <p:nvPr/>
        </p:nvPicPr>
        <p:blipFill>
          <a:blip r:embed="rId2"/>
          <a:stretch/>
        </p:blipFill>
        <p:spPr>
          <a:xfrm>
            <a:off x="5340240" y="3449520"/>
            <a:ext cx="1919520" cy="2627280"/>
          </a:xfrm>
          <a:prstGeom prst="rect">
            <a:avLst/>
          </a:prstGeom>
          <a:noFill/>
          <a:ln w="0">
            <a:noFill/>
          </a:ln>
        </p:spPr>
      </p:pic>
      <p:sp>
        <p:nvSpPr>
          <p:cNvPr id="47" name="AutoShape 15"/>
          <p:cNvSpPr/>
          <p:nvPr/>
        </p:nvSpPr>
        <p:spPr>
          <a:xfrm>
            <a:off x="4191120" y="4419720"/>
            <a:ext cx="1143000" cy="609480"/>
          </a:xfrm>
          <a:prstGeom prst="leftRightArrow">
            <a:avLst>
              <a:gd name="adj1" fmla="val 50000"/>
              <a:gd name="adj2" fmla="val 37334"/>
            </a:avLst>
          </a:prstGeom>
          <a:solidFill>
            <a:srgbClr val="00FF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Times New Roman"/>
              </a:rPr>
              <a:t>Consensus</a:t>
            </a:r>
            <a:endParaRPr lang="en-US" sz="1800" b="0" u="none" strike="noStrike">
              <a:solidFill>
                <a:srgbClr val="000000"/>
              </a:solidFill>
              <a:effectLst/>
              <a:uFillTx/>
              <a:latin typeface="Calibri"/>
            </a:endParaRPr>
          </a:p>
        </p:txBody>
      </p:sp>
      <p:sp>
        <p:nvSpPr>
          <p:cNvPr id="48" name="AutoShape 17"/>
          <p:cNvSpPr/>
          <p:nvPr/>
        </p:nvSpPr>
        <p:spPr>
          <a:xfrm>
            <a:off x="7772400" y="1752480"/>
            <a:ext cx="838080" cy="3429000"/>
          </a:xfrm>
          <a:custGeom>
            <a:avLst/>
            <a:gdLst>
              <a:gd name="textAreaLeft" fmla="*/ 112320 w 838080"/>
              <a:gd name="textAreaRight" fmla="*/ 725760 w 838080"/>
              <a:gd name="textAreaTop" fmla="*/ 600120 h 3429000"/>
              <a:gd name="textAreaBottom" fmla="*/ 2486160 h 3429000"/>
              <a:gd name="GluePoint1X" fmla="*/ 0 w 21600"/>
              <a:gd name="GluePoint1Y" fmla="*/ 15 h 21600"/>
              <a:gd name="GluePoint2X" fmla="*/ 2 w 21600"/>
              <a:gd name="GluePoint2Y" fmla="*/ 11 h 21600"/>
              <a:gd name="GluePoint3X" fmla="*/ 0 w 21600"/>
              <a:gd name="GluePoint3Y" fmla="*/ 8 h 21600"/>
              <a:gd name="GluePoint4X" fmla="*/ 2 w 21600"/>
              <a:gd name="GluePoint4Y" fmla="*/ 13 h 21600"/>
              <a:gd name="GluePoint5X" fmla="*/ 21 w 21600"/>
              <a:gd name="GluePoint5Y" fmla="*/ 16 h 21600"/>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1600" h="21600">
                <a:moveTo>
                  <a:pt x="0" y="0"/>
                </a:moveTo>
                <a:arcTo wR="21600" hR="7560" stAng="-5400000" swAng="5400000"/>
                <a:lnTo>
                  <a:pt x="21600" y="11880"/>
                </a:lnTo>
                <a:arcTo wR="21600" hR="7560" stAng="0" swAng="2682637"/>
                <a:lnTo>
                  <a:pt x="7200" y="21168"/>
                </a:lnTo>
                <a:lnTo>
                  <a:pt x="0" y="17280"/>
                </a:lnTo>
                <a:lnTo>
                  <a:pt x="7200" y="12528"/>
                </a:lnTo>
                <a:lnTo>
                  <a:pt x="7200" y="14688"/>
                </a:lnTo>
                <a:arcTo wR="21600" hR="7560" stAng="2682637" swAng="-2325203"/>
                <a:lnTo>
                  <a:pt x="20700" y="9720"/>
                </a:lnTo>
                <a:arcTo wR="21600" hR="7560" stAng="-357435" swAng="-5042565"/>
                <a:close/>
              </a:path>
              <a:path w="21600" h="21600" fill="darkenLess">
                <a:moveTo>
                  <a:pt x="0" y="0"/>
                </a:moveTo>
                <a:arcTo wR="21600" hR="7560" stAng="-5400000" swAng="5400000"/>
                <a:lnTo>
                  <a:pt x="21600" y="11880"/>
                </a:lnTo>
                <a:arcTo wR="21600" hR="7560" stAng="0" swAng="-357435"/>
                <a:lnTo>
                  <a:pt x="20700" y="9720"/>
                </a:lnTo>
                <a:arcTo wR="21600" hR="7560" stAng="-357435" swAng="-5042565"/>
                <a:close/>
              </a:path>
            </a:pathLst>
          </a:custGeom>
          <a:solidFill>
            <a:srgbClr val="3366FF"/>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49" name="AutoShape 18"/>
          <p:cNvSpPr/>
          <p:nvPr/>
        </p:nvSpPr>
        <p:spPr>
          <a:xfrm>
            <a:off x="762120" y="1752480"/>
            <a:ext cx="838080" cy="3581640"/>
          </a:xfrm>
          <a:custGeom>
            <a:avLst/>
            <a:gdLst>
              <a:gd name="textAreaLeft" fmla="*/ 112320 w 838080"/>
              <a:gd name="textAreaRight" fmla="*/ 725760 w 838080"/>
              <a:gd name="textAreaTop" fmla="*/ 626760 h 3581640"/>
              <a:gd name="textAreaBottom" fmla="*/ 2596680 h 3581640"/>
              <a:gd name="GluePoint1X" fmla="*/ 0 w 21600"/>
              <a:gd name="GluePoint1Y" fmla="*/ 17 h 21600"/>
              <a:gd name="GluePoint2X" fmla="*/ 2 w 21600"/>
              <a:gd name="GluePoint2Y" fmla="*/ 14 h 21600"/>
              <a:gd name="GluePoint3X" fmla="*/ 22 w 21600"/>
              <a:gd name="GluePoint3Y" fmla="*/ 8 h 21600"/>
              <a:gd name="GluePoint4X" fmla="*/ 2 w 21600"/>
              <a:gd name="GluePoint4Y" fmla="*/ 12 h 21600"/>
              <a:gd name="GluePoint5X" fmla="*/ 22 w 21600"/>
              <a:gd name="GluePoint5Y" fmla="*/ 16 h 21600"/>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1600" h="21600">
                <a:moveTo>
                  <a:pt x="21600" y="0"/>
                </a:moveTo>
                <a:arcTo wR="21600" hR="7560" stAng="-5400000" swAng="-5400000"/>
                <a:lnTo>
                  <a:pt x="0" y="11880"/>
                </a:lnTo>
                <a:arcTo wR="21600" hR="7560" stAng="10800000" swAng="-2682637"/>
                <a:lnTo>
                  <a:pt x="14400" y="21168"/>
                </a:lnTo>
                <a:lnTo>
                  <a:pt x="21600" y="17280"/>
                </a:lnTo>
                <a:lnTo>
                  <a:pt x="14400" y="12528"/>
                </a:lnTo>
                <a:lnTo>
                  <a:pt x="14400" y="14688"/>
                </a:lnTo>
                <a:arcTo wR="21600" hR="7560" stAng="8117363" swAng="2325203"/>
                <a:lnTo>
                  <a:pt x="900" y="9720"/>
                </a:lnTo>
                <a:arcTo wR="21600" hR="7560" stAng="-10442565" swAng="5042565"/>
                <a:close/>
              </a:path>
              <a:path w="21600" h="21600" fill="darkenLess">
                <a:moveTo>
                  <a:pt x="21600" y="0"/>
                </a:moveTo>
                <a:arcTo wR="21600" hR="7560" stAng="-5400000" swAng="-5400000"/>
                <a:lnTo>
                  <a:pt x="0" y="7560"/>
                </a:lnTo>
                <a:arcTo wR="21600" hR="7560" stAng="10800000" swAng="-357435"/>
                <a:lnTo>
                  <a:pt x="900" y="9720"/>
                </a:lnTo>
                <a:arcTo wR="21600" hR="7560" stAng="-10442565" swAng="5042565"/>
                <a:close/>
              </a:path>
            </a:pathLst>
          </a:custGeom>
          <a:solidFill>
            <a:srgbClr val="3366FF"/>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50" name="AutoShape 19"/>
          <p:cNvSpPr/>
          <p:nvPr/>
        </p:nvSpPr>
        <p:spPr>
          <a:xfrm>
            <a:off x="4572000" y="3276720"/>
            <a:ext cx="380880" cy="1143000"/>
          </a:xfrm>
          <a:prstGeom prst="upArrow">
            <a:avLst>
              <a:gd name="adj1" fmla="val 50000"/>
              <a:gd name="adj2" fmla="val 75024"/>
            </a:avLst>
          </a:prstGeom>
          <a:solidFill>
            <a:srgbClr val="00FF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51" name="AutoShape 20"/>
          <p:cNvSpPr/>
          <p:nvPr/>
        </p:nvSpPr>
        <p:spPr>
          <a:xfrm>
            <a:off x="4495680" y="1066680"/>
            <a:ext cx="457200" cy="304920"/>
          </a:xfrm>
          <a:prstGeom prst="upArrow">
            <a:avLst>
              <a:gd name="adj1" fmla="val 50000"/>
              <a:gd name="adj2" fmla="val 25000"/>
            </a:avLst>
          </a:prstGeom>
          <a:solidFill>
            <a:srgbClr val="339966"/>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52" name="Text Box 21"/>
          <p:cNvSpPr/>
          <p:nvPr/>
        </p:nvSpPr>
        <p:spPr>
          <a:xfrm>
            <a:off x="6477120" y="2514600"/>
            <a:ext cx="761760" cy="3376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0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1" u="none" strike="noStrike">
                <a:solidFill>
                  <a:srgbClr val="000000"/>
                </a:solidFill>
                <a:effectLst/>
                <a:uFillTx/>
                <a:latin typeface="Comic Sans MS"/>
              </a:rPr>
              <a:t>Pilots</a:t>
            </a:r>
            <a:endParaRPr lang="en-US" sz="1600" b="0" u="none" strike="noStrike">
              <a:solidFill>
                <a:srgbClr val="000000"/>
              </a:solidFill>
              <a:effectLst/>
              <a:uFillTx/>
              <a:latin typeface="Calibri"/>
            </a:endParaRPr>
          </a:p>
        </p:txBody>
      </p:sp>
      <p:sp>
        <p:nvSpPr>
          <p:cNvPr id="53" name="Text Box 22"/>
          <p:cNvSpPr/>
          <p:nvPr/>
        </p:nvSpPr>
        <p:spPr>
          <a:xfrm>
            <a:off x="1676520" y="2057400"/>
            <a:ext cx="1218960" cy="5814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0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1" u="none" strike="noStrike">
                <a:solidFill>
                  <a:srgbClr val="000000"/>
                </a:solidFill>
                <a:effectLst/>
                <a:uFillTx/>
                <a:latin typeface="Comic Sans MS"/>
              </a:rPr>
              <a:t>Defined Methods</a:t>
            </a:r>
            <a:endParaRPr lang="en-US" sz="1600" b="0" u="none" strike="noStrike">
              <a:solidFill>
                <a:srgbClr val="000000"/>
              </a:solidFill>
              <a:effectLst/>
              <a:uFillTx/>
              <a:latin typeface="Calibri"/>
            </a:endParaRPr>
          </a:p>
        </p:txBody>
      </p:sp>
      <p:sp>
        <p:nvSpPr>
          <p:cNvPr id="54" name="Freeform 23"/>
          <p:cNvSpPr/>
          <p:nvPr/>
        </p:nvSpPr>
        <p:spPr>
          <a:xfrm>
            <a:off x="2209680" y="1905120"/>
            <a:ext cx="914400" cy="901440"/>
          </a:xfrm>
          <a:custGeom>
            <a:avLst/>
            <a:gdLst>
              <a:gd name="textAreaLeft" fmla="*/ 0 w 914400"/>
              <a:gd name="textAreaRight" fmla="*/ 914760 w 914400"/>
              <a:gd name="textAreaTop" fmla="*/ 0 h 901440"/>
              <a:gd name="textAreaBottom" fmla="*/ 901800 h 901440"/>
              <a:gd name="GluePoint1X" fmla="*/ 2147483646 w 688"/>
              <a:gd name="GluePoint1Y" fmla="*/ 2147483646 h 616"/>
              <a:gd name="GluePoint2X" fmla="*/ 2147483646 w 688"/>
              <a:gd name="GluePoint2Y" fmla="*/ 2147483646 h 616"/>
              <a:gd name="GluePoint3X" fmla="*/ 2147483646 w 688"/>
              <a:gd name="GluePoint3Y" fmla="*/ 0 h 616"/>
            </a:gdLst>
            <a:ahLst/>
            <a:cxnLst>
              <a:cxn ang="0">
                <a:pos x="GluePoint1X" y="GluePoint1Y"/>
              </a:cxn>
              <a:cxn ang="0">
                <a:pos x="GluePoint2X" y="GluePoint2Y"/>
              </a:cxn>
              <a:cxn ang="0">
                <a:pos x="GluePoint3X" y="GluePoint3Y"/>
              </a:cxn>
            </a:cxnLst>
            <a:rect l="textAreaLeft" t="textAreaTop" r="textAreaRight" b="textAreaBottom"/>
            <a:pathLst>
              <a:path w="688" h="616">
                <a:moveTo>
                  <a:pt x="688" y="528"/>
                </a:moveTo>
                <a:cubicBezTo>
                  <a:pt x="456" y="572"/>
                  <a:pt x="224" y="616"/>
                  <a:pt x="112" y="528"/>
                </a:cubicBezTo>
                <a:cubicBezTo>
                  <a:pt x="0" y="440"/>
                  <a:pt x="24" y="72"/>
                  <a:pt x="16" y="0"/>
                </a:cubicBezTo>
              </a:path>
            </a:pathLst>
          </a:custGeom>
          <a:noFill/>
          <a:ln w="9360">
            <a:solidFill>
              <a:srgbClr val="000000"/>
            </a:solidFill>
            <a:round/>
            <a:tailEnd type="stealth" w="lg" len="lg"/>
          </a:ln>
        </p:spPr>
        <p:style>
          <a:lnRef idx="0">
            <a:scrgbClr r="0" g="0" b="0"/>
          </a:lnRef>
          <a:fillRef idx="0">
            <a:scrgbClr r="0" g="0" b="0"/>
          </a:fillRef>
          <a:effectRef idx="0">
            <a:scrgbClr r="0" g="0" b="0"/>
          </a:effectRef>
          <a:fontRef idx="minor"/>
        </p:style>
        <p:txBody>
          <a:bodyPr wrap="none" lIns="90000" tIns="46800" rIns="90000" bIns="46800" anchor="t">
            <a:noAutofit/>
          </a:bodyPr>
          <a:lstStyle/>
          <a:p>
            <a:endParaRPr lang="en-US" sz="1800" b="0" u="none" strike="noStrike">
              <a:solidFill>
                <a:srgbClr val="000000"/>
              </a:solidFill>
              <a:effectLst/>
              <a:uFillTx/>
              <a:latin typeface="Calibri"/>
            </a:endParaRPr>
          </a:p>
        </p:txBody>
      </p:sp>
      <p:sp>
        <p:nvSpPr>
          <p:cNvPr id="55" name="Freeform 26"/>
          <p:cNvSpPr/>
          <p:nvPr/>
        </p:nvSpPr>
        <p:spPr>
          <a:xfrm>
            <a:off x="6248520" y="2209680"/>
            <a:ext cx="685800" cy="1219320"/>
          </a:xfrm>
          <a:custGeom>
            <a:avLst/>
            <a:gdLst>
              <a:gd name="textAreaLeft" fmla="*/ 0 w 685800"/>
              <a:gd name="textAreaRight" fmla="*/ 686160 w 685800"/>
              <a:gd name="textAreaTop" fmla="*/ 0 h 1219320"/>
              <a:gd name="textAreaBottom" fmla="*/ 1219680 h 1219320"/>
              <a:gd name="GluePoint1X" fmla="*/ 2147483646 w 1536"/>
              <a:gd name="GluePoint1Y" fmla="*/ 2147483646 h 912"/>
              <a:gd name="GluePoint2X" fmla="*/ 2147483646 w 1536"/>
              <a:gd name="GluePoint2Y" fmla="*/ 2147483646 h 912"/>
              <a:gd name="GluePoint3X" fmla="*/ 2147483646 w 1536"/>
              <a:gd name="GluePoint3Y" fmla="*/ 2147483646 h 912"/>
              <a:gd name="GluePoint4X" fmla="*/ 2147483646 w 1536"/>
              <a:gd name="GluePoint4Y" fmla="*/ 0 h 912"/>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536" h="912">
                <a:moveTo>
                  <a:pt x="144" y="912"/>
                </a:moveTo>
                <a:cubicBezTo>
                  <a:pt x="72" y="836"/>
                  <a:pt x="0" y="760"/>
                  <a:pt x="192" y="720"/>
                </a:cubicBezTo>
                <a:cubicBezTo>
                  <a:pt x="384" y="680"/>
                  <a:pt x="1072" y="792"/>
                  <a:pt x="1296" y="672"/>
                </a:cubicBezTo>
                <a:cubicBezTo>
                  <a:pt x="1520" y="552"/>
                  <a:pt x="1528" y="276"/>
                  <a:pt x="1536" y="0"/>
                </a:cubicBezTo>
              </a:path>
            </a:pathLst>
          </a:custGeom>
          <a:noFill/>
          <a:ln w="9360">
            <a:solidFill>
              <a:srgbClr val="000000"/>
            </a:solidFill>
            <a:round/>
            <a:tailEnd type="stealth" w="lg" len="lg"/>
          </a:ln>
        </p:spPr>
        <p:style>
          <a:lnRef idx="0">
            <a:scrgbClr r="0" g="0" b="0"/>
          </a:lnRef>
          <a:fillRef idx="0">
            <a:scrgbClr r="0" g="0" b="0"/>
          </a:fillRef>
          <a:effectRef idx="0">
            <a:scrgbClr r="0" g="0" b="0"/>
          </a:effectRef>
          <a:fontRef idx="minor"/>
        </p:style>
        <p:txBody>
          <a:bodyPr wrap="none" lIns="90000" tIns="46800" rIns="90000" bIns="46800" anchor="t">
            <a:noAutofit/>
          </a:bodyPr>
          <a:lstStyle/>
          <a:p>
            <a:endParaRPr lang="en-US" sz="1800" b="0" u="none" strike="noStrike">
              <a:solidFill>
                <a:srgbClr val="000000"/>
              </a:solidFill>
              <a:effectLst/>
              <a:uFillTx/>
              <a:latin typeface="Calibri"/>
            </a:endParaRPr>
          </a:p>
        </p:txBody>
      </p:sp>
      <p:sp>
        <p:nvSpPr>
          <p:cNvPr id="56"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57"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A37850A-347E-4016-AAF3-CC44CE973771}" type="slidenum">
              <a:rPr lang="en-US" sz="900" b="0" u="none" strike="noStrike">
                <a:solidFill>
                  <a:srgbClr val="595959"/>
                </a:solidFill>
                <a:effectLst/>
                <a:uFillTx/>
                <a:latin typeface="Calibri"/>
              </a:rPr>
              <a:t>3</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Project Estimating</a:t>
            </a:r>
          </a:p>
        </p:txBody>
      </p:sp>
      <p:sp>
        <p:nvSpPr>
          <p:cNvPr id="59" name="Rectangle 3"/>
          <p:cNvSpPr/>
          <p:nvPr/>
        </p:nvSpPr>
        <p:spPr>
          <a:xfrm>
            <a:off x="514440" y="1905120"/>
            <a:ext cx="8183520" cy="3506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300" b="1" u="none" strike="noStrike">
                <a:solidFill>
                  <a:srgbClr val="000000"/>
                </a:solidFill>
                <a:effectLst/>
                <a:uFillTx/>
                <a:latin typeface="Arial"/>
              </a:rPr>
              <a:t> Schedules, staffing plans, and budgets are dynamic, not  </a:t>
            </a:r>
            <a:endParaRPr lang="en-US" sz="2300" b="0" u="none" strike="noStrike">
              <a:solidFill>
                <a:srgbClr val="000000"/>
              </a:solidFill>
              <a:effectLst/>
              <a:uFillTx/>
              <a:latin typeface="Calibri"/>
            </a:endParaRPr>
          </a:p>
        </p:txBody>
      </p:sp>
      <p:sp>
        <p:nvSpPr>
          <p:cNvPr id="60" name="Rectangle 4"/>
          <p:cNvSpPr/>
          <p:nvPr/>
        </p:nvSpPr>
        <p:spPr>
          <a:xfrm>
            <a:off x="524160" y="2259000"/>
            <a:ext cx="3870000" cy="3506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300" b="1" u="none" strike="noStrike">
                <a:solidFill>
                  <a:srgbClr val="000000"/>
                </a:solidFill>
                <a:effectLst/>
                <a:uFillTx/>
                <a:latin typeface="Arial"/>
              </a:rPr>
              <a:t>  static -- they WILL change.</a:t>
            </a:r>
            <a:endParaRPr lang="en-US" sz="2300" b="0" u="none" strike="noStrike">
              <a:solidFill>
                <a:srgbClr val="000000"/>
              </a:solidFill>
              <a:effectLst/>
              <a:uFillTx/>
              <a:latin typeface="Calibri"/>
            </a:endParaRPr>
          </a:p>
        </p:txBody>
      </p:sp>
      <p:sp>
        <p:nvSpPr>
          <p:cNvPr id="61" name="Rectangle 5"/>
          <p:cNvSpPr/>
          <p:nvPr/>
        </p:nvSpPr>
        <p:spPr>
          <a:xfrm>
            <a:off x="512640" y="2614680"/>
            <a:ext cx="8556840" cy="3506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300" b="1" u="none" strike="noStrike">
                <a:solidFill>
                  <a:srgbClr val="000000"/>
                </a:solidFill>
                <a:effectLst/>
                <a:uFillTx/>
                <a:latin typeface="Arial"/>
              </a:rPr>
              <a:t> The rate at which you add people to the project affects both </a:t>
            </a:r>
            <a:endParaRPr lang="en-US" sz="2300" b="0" u="none" strike="noStrike">
              <a:solidFill>
                <a:srgbClr val="000000"/>
              </a:solidFill>
              <a:effectLst/>
              <a:uFillTx/>
              <a:latin typeface="Calibri"/>
            </a:endParaRPr>
          </a:p>
        </p:txBody>
      </p:sp>
      <p:sp>
        <p:nvSpPr>
          <p:cNvPr id="62" name="Rectangle 6"/>
          <p:cNvSpPr/>
          <p:nvPr/>
        </p:nvSpPr>
        <p:spPr>
          <a:xfrm>
            <a:off x="525600" y="2968560"/>
            <a:ext cx="3203640" cy="3506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300" b="1" u="none" strike="noStrike">
                <a:solidFill>
                  <a:srgbClr val="000000"/>
                </a:solidFill>
                <a:effectLst/>
                <a:uFillTx/>
                <a:latin typeface="Arial"/>
              </a:rPr>
              <a:t>  productivity and cost.</a:t>
            </a:r>
            <a:endParaRPr lang="en-US" sz="2300" b="0" u="none" strike="noStrike">
              <a:solidFill>
                <a:srgbClr val="000000"/>
              </a:solidFill>
              <a:effectLst/>
              <a:uFillTx/>
              <a:latin typeface="Calibri"/>
            </a:endParaRPr>
          </a:p>
        </p:txBody>
      </p:sp>
      <p:sp>
        <p:nvSpPr>
          <p:cNvPr id="63" name="Rectangle 7"/>
          <p:cNvSpPr/>
          <p:nvPr/>
        </p:nvSpPr>
        <p:spPr>
          <a:xfrm>
            <a:off x="514800" y="3324240"/>
            <a:ext cx="8280000" cy="3506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300" b="1" u="none" strike="noStrike">
                <a:solidFill>
                  <a:srgbClr val="000000"/>
                </a:solidFill>
                <a:effectLst/>
                <a:uFillTx/>
                <a:latin typeface="Arial"/>
              </a:rPr>
              <a:t> Beyond the optimum staffing level, adding people will not </a:t>
            </a:r>
            <a:endParaRPr lang="en-US" sz="2300" b="0" u="none" strike="noStrike">
              <a:solidFill>
                <a:srgbClr val="000000"/>
              </a:solidFill>
              <a:effectLst/>
              <a:uFillTx/>
              <a:latin typeface="Calibri"/>
            </a:endParaRPr>
          </a:p>
        </p:txBody>
      </p:sp>
      <p:sp>
        <p:nvSpPr>
          <p:cNvPr id="64" name="Rectangle 8"/>
          <p:cNvSpPr/>
          <p:nvPr/>
        </p:nvSpPr>
        <p:spPr>
          <a:xfrm>
            <a:off x="518040" y="3679920"/>
            <a:ext cx="7382520" cy="3506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300" b="1" u="none" strike="noStrike">
                <a:solidFill>
                  <a:srgbClr val="000000"/>
                </a:solidFill>
                <a:effectLst/>
                <a:uFillTx/>
                <a:latin typeface="Arial"/>
              </a:rPr>
              <a:t>  improve productivity - and may reduce productivity.</a:t>
            </a:r>
            <a:endParaRPr lang="en-US" sz="2300" b="0" u="none" strike="noStrike">
              <a:solidFill>
                <a:srgbClr val="000000"/>
              </a:solidFill>
              <a:effectLst/>
              <a:uFillTx/>
              <a:latin typeface="Calibri"/>
            </a:endParaRPr>
          </a:p>
        </p:txBody>
      </p:sp>
      <p:sp>
        <p:nvSpPr>
          <p:cNvPr id="65" name="Rectangle 9"/>
          <p:cNvSpPr/>
          <p:nvPr/>
        </p:nvSpPr>
        <p:spPr>
          <a:xfrm>
            <a:off x="516600" y="4033800"/>
            <a:ext cx="8314560" cy="3506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300" b="1" u="none" strike="noStrike">
                <a:solidFill>
                  <a:srgbClr val="000000"/>
                </a:solidFill>
                <a:effectLst/>
                <a:uFillTx/>
                <a:latin typeface="Arial"/>
              </a:rPr>
              <a:t> You can sometimes reduce costs by reducing the number </a:t>
            </a:r>
            <a:endParaRPr lang="en-US" sz="2300" b="0" u="none" strike="noStrike">
              <a:solidFill>
                <a:srgbClr val="000000"/>
              </a:solidFill>
              <a:effectLst/>
              <a:uFillTx/>
              <a:latin typeface="Calibri"/>
            </a:endParaRPr>
          </a:p>
        </p:txBody>
      </p:sp>
      <p:sp>
        <p:nvSpPr>
          <p:cNvPr id="66" name="Rectangle 10"/>
          <p:cNvSpPr/>
          <p:nvPr/>
        </p:nvSpPr>
        <p:spPr>
          <a:xfrm>
            <a:off x="511920" y="4389480"/>
            <a:ext cx="8536320" cy="3506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300" b="1" u="none" strike="noStrike">
                <a:solidFill>
                  <a:srgbClr val="000000"/>
                </a:solidFill>
                <a:effectLst/>
                <a:uFillTx/>
                <a:latin typeface="Arial"/>
              </a:rPr>
              <a:t>  of people, and extending the schedule - but if the skill set is </a:t>
            </a:r>
            <a:endParaRPr lang="en-US" sz="2300" b="0" u="none" strike="noStrike">
              <a:solidFill>
                <a:srgbClr val="000000"/>
              </a:solidFill>
              <a:effectLst/>
              <a:uFillTx/>
              <a:latin typeface="Calibri"/>
            </a:endParaRPr>
          </a:p>
        </p:txBody>
      </p:sp>
      <p:sp>
        <p:nvSpPr>
          <p:cNvPr id="67" name="Rectangle 11"/>
          <p:cNvSpPr/>
          <p:nvPr/>
        </p:nvSpPr>
        <p:spPr>
          <a:xfrm>
            <a:off x="523440" y="4745160"/>
            <a:ext cx="4619160" cy="3506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300" b="1" u="none" strike="noStrike">
                <a:solidFill>
                  <a:srgbClr val="000000"/>
                </a:solidFill>
                <a:effectLst/>
                <a:uFillTx/>
                <a:latin typeface="Arial"/>
              </a:rPr>
              <a:t>  missing you will increase costs.</a:t>
            </a:r>
            <a:endParaRPr lang="en-US" sz="2300" b="0" u="none" strike="noStrike">
              <a:solidFill>
                <a:srgbClr val="000000"/>
              </a:solidFill>
              <a:effectLst/>
              <a:uFillTx/>
              <a:latin typeface="Calibri"/>
            </a:endParaRPr>
          </a:p>
        </p:txBody>
      </p:sp>
      <p:sp>
        <p:nvSpPr>
          <p:cNvPr id="68" name="Rectangle 12"/>
          <p:cNvSpPr/>
          <p:nvPr/>
        </p:nvSpPr>
        <p:spPr>
          <a:xfrm>
            <a:off x="515880" y="5099040"/>
            <a:ext cx="7566120" cy="3506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300" b="1" u="none" strike="noStrike">
                <a:solidFill>
                  <a:srgbClr val="000000"/>
                </a:solidFill>
                <a:effectLst/>
                <a:uFillTx/>
                <a:latin typeface="Arial"/>
              </a:rPr>
              <a:t> Management can favorably influence productivity by </a:t>
            </a:r>
            <a:endParaRPr lang="en-US" sz="2300" b="0" u="none" strike="noStrike">
              <a:solidFill>
                <a:srgbClr val="000000"/>
              </a:solidFill>
              <a:effectLst/>
              <a:uFillTx/>
              <a:latin typeface="Calibri"/>
            </a:endParaRPr>
          </a:p>
        </p:txBody>
      </p:sp>
      <p:sp>
        <p:nvSpPr>
          <p:cNvPr id="69" name="Rectangle 13"/>
          <p:cNvSpPr/>
          <p:nvPr/>
        </p:nvSpPr>
        <p:spPr>
          <a:xfrm>
            <a:off x="517680" y="5454720"/>
            <a:ext cx="7382160" cy="3506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300" b="1" u="none" strike="noStrike">
                <a:solidFill>
                  <a:srgbClr val="000000"/>
                </a:solidFill>
                <a:effectLst/>
                <a:uFillTx/>
                <a:latin typeface="Arial"/>
              </a:rPr>
              <a:t>  providing the right goals, tools, resources and time.</a:t>
            </a:r>
            <a:endParaRPr lang="en-US" sz="2300" b="0" u="none" strike="noStrike">
              <a:solidFill>
                <a:srgbClr val="000000"/>
              </a:solidFill>
              <a:effectLst/>
              <a:uFillTx/>
              <a:latin typeface="Calibri"/>
            </a:endParaRPr>
          </a:p>
        </p:txBody>
      </p:sp>
      <p:sp>
        <p:nvSpPr>
          <p:cNvPr id="70"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71"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B7EA5E4-715A-411B-8AB5-2C065C54937F}" type="slidenum">
              <a:rPr lang="en-US" sz="900" b="0" u="none" strike="noStrike">
                <a:solidFill>
                  <a:srgbClr val="595959"/>
                </a:solidFill>
                <a:effectLst/>
                <a:uFillTx/>
                <a:latin typeface="Calibri"/>
              </a:rPr>
              <a:t>4</a:t>
            </a:fld>
            <a:endParaRPr lang="en-US" sz="900" b="0" u="none" strike="noStrike">
              <a:solidFill>
                <a:srgbClr val="000000"/>
              </a:solidFill>
              <a:effectLst/>
              <a:uFillTx/>
              <a:latin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PlaceHolder 1"/>
          <p:cNvSpPr>
            <a:spLocks noGrp="1"/>
          </p:cNvSpPr>
          <p:nvPr>
            <p:ph type="title"/>
          </p:nvPr>
        </p:nvSpPr>
        <p:spPr>
          <a:xfrm>
            <a:off x="2666880" y="304560"/>
            <a:ext cx="6019920" cy="106668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Types of Estimates</a:t>
            </a:r>
          </a:p>
        </p:txBody>
      </p:sp>
      <p:sp>
        <p:nvSpPr>
          <p:cNvPr id="73" name="TextBox 72"/>
          <p:cNvSpPr txBox="1"/>
          <p:nvPr/>
        </p:nvSpPr>
        <p:spPr>
          <a:xfrm>
            <a:off x="685800" y="1371600"/>
            <a:ext cx="7772400" cy="411480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Strategic Estimate	</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Executive team estimate based on strategic and portfolio needs.</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Sizing Estimate</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Made by the project team at or near the beginning of a project to estimate overall time and cost.  Compared to strategic estimate.</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Task-Based Estimate</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Made during project to estimate next phase or phases.</a:t>
            </a:r>
          </a:p>
        </p:txBody>
      </p:sp>
      <p:sp>
        <p:nvSpPr>
          <p:cNvPr id="74"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75"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6BB4343-8D2B-4D76-81BC-10A38333B537}" type="slidenum">
              <a:rPr lang="en-US" sz="900" b="0" u="none" strike="noStrike">
                <a:solidFill>
                  <a:srgbClr val="595959"/>
                </a:solidFill>
                <a:effectLst/>
                <a:uFillTx/>
                <a:latin typeface="Calibri"/>
              </a:rPr>
              <a:t>5</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0" u="none" strike="noStrike">
                <a:solidFill>
                  <a:srgbClr val="2E75B6"/>
                </a:solidFill>
                <a:effectLst/>
                <a:uFillTx/>
                <a:latin typeface="Cambria"/>
              </a:rPr>
              <a:t>Which Portfolio is Best?</a:t>
            </a:r>
          </a:p>
        </p:txBody>
      </p:sp>
      <p:pic>
        <p:nvPicPr>
          <p:cNvPr id="77" name="Picture 6" descr="Figure 10: Different project portfolios have different costs and values"/>
          <p:cNvPicPr/>
          <p:nvPr/>
        </p:nvPicPr>
        <p:blipFill>
          <a:blip r:embed="rId3"/>
          <a:stretch/>
        </p:blipFill>
        <p:spPr>
          <a:xfrm>
            <a:off x="1143000" y="1752480"/>
            <a:ext cx="7105680" cy="4162680"/>
          </a:xfrm>
          <a:prstGeom prst="rect">
            <a:avLst/>
          </a:prstGeom>
          <a:noFill/>
          <a:ln w="0">
            <a:noFill/>
          </a:ln>
        </p:spPr>
      </p:pic>
      <p:sp>
        <p:nvSpPr>
          <p:cNvPr id="78"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79"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BE0B9C3-3CF7-4109-A574-83F8424A5A67}" type="slidenum">
              <a:rPr lang="en-US" sz="900" b="0" u="none" strike="noStrike">
                <a:solidFill>
                  <a:srgbClr val="595959"/>
                </a:solidFill>
                <a:effectLst/>
                <a:uFillTx/>
                <a:latin typeface="Calibri"/>
              </a:rPr>
              <a:t>6</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The Best Portfolio Set</a:t>
            </a:r>
          </a:p>
        </p:txBody>
      </p:sp>
      <p:pic>
        <p:nvPicPr>
          <p:cNvPr id="81" name="Picture 5" descr="Figure 11: The best project portfolios define the efficient frontier"/>
          <p:cNvPicPr/>
          <p:nvPr/>
        </p:nvPicPr>
        <p:blipFill>
          <a:blip r:embed="rId3"/>
          <a:stretch/>
        </p:blipFill>
        <p:spPr>
          <a:xfrm>
            <a:off x="1447920" y="1905120"/>
            <a:ext cx="6572160" cy="3822480"/>
          </a:xfrm>
          <a:prstGeom prst="rect">
            <a:avLst/>
          </a:prstGeom>
          <a:noFill/>
          <a:ln w="0">
            <a:noFill/>
          </a:ln>
        </p:spPr>
      </p:pic>
      <p:sp>
        <p:nvSpPr>
          <p:cNvPr id="82"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83"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3B79EAF-BE88-4354-BACD-9EDD7FA58A1C}" type="slidenum">
              <a:rPr lang="en-US" sz="900" b="0" u="none" strike="noStrike">
                <a:solidFill>
                  <a:srgbClr val="595959"/>
                </a:solidFill>
                <a:effectLst/>
                <a:uFillTx/>
                <a:latin typeface="Calibri"/>
              </a:rPr>
              <a:t>7</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Value Vs Cost</a:t>
            </a:r>
          </a:p>
        </p:txBody>
      </p:sp>
      <p:pic>
        <p:nvPicPr>
          <p:cNvPr id="85" name="Picture 6" descr="Figure 12: Project portfolio enhanced by applying the efficient frontier"/>
          <p:cNvPicPr/>
          <p:nvPr/>
        </p:nvPicPr>
        <p:blipFill>
          <a:blip r:embed="rId3"/>
          <a:stretch/>
        </p:blipFill>
        <p:spPr>
          <a:xfrm>
            <a:off x="609480" y="1717560"/>
            <a:ext cx="7391520" cy="4329360"/>
          </a:xfrm>
          <a:prstGeom prst="rect">
            <a:avLst/>
          </a:prstGeom>
          <a:noFill/>
          <a:ln w="0">
            <a:noFill/>
          </a:ln>
        </p:spPr>
      </p:pic>
      <p:sp>
        <p:nvSpPr>
          <p:cNvPr id="86"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87"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D01976C-DB94-4F6B-9911-B6AF434CA841}" type="slidenum">
              <a:rPr lang="en-US" sz="900" b="0" u="none" strike="noStrike">
                <a:solidFill>
                  <a:srgbClr val="595959"/>
                </a:solidFill>
                <a:effectLst/>
                <a:uFillTx/>
                <a:latin typeface="Calibri"/>
              </a:rPr>
              <a:t>8</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Software Tools for Estimation</a:t>
            </a:r>
          </a:p>
        </p:txBody>
      </p:sp>
      <p:sp>
        <p:nvSpPr>
          <p:cNvPr id="89" name="TextBox 88"/>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A variety of tools exist</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Most are for construction and IT environments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Use multiple models for estimating</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Some broader tools like TruePlanning can be used on a wide variety of projects.</a:t>
            </a:r>
          </a:p>
        </p:txBody>
      </p:sp>
      <p:sp>
        <p:nvSpPr>
          <p:cNvPr id="90"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91"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07E2970-6417-42ED-A4E1-B29551A2E107}" type="slidenum">
              <a:rPr lang="en-US" sz="900" b="0" u="none" strike="noStrike">
                <a:solidFill>
                  <a:srgbClr val="595959"/>
                </a:solidFill>
                <a:effectLst/>
                <a:uFillTx/>
                <a:latin typeface="Calibri"/>
              </a:rPr>
              <a:t>9</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Strategic Estimates</a:t>
            </a:r>
          </a:p>
        </p:txBody>
      </p:sp>
      <p:sp>
        <p:nvSpPr>
          <p:cNvPr id="93" name="TextBox 92"/>
          <p:cNvSpPr txBox="1"/>
          <p:nvPr/>
        </p:nvSpPr>
        <p:spPr>
          <a:xfrm>
            <a:off x="1171440" y="1825200"/>
            <a:ext cx="7344000" cy="4351320"/>
          </a:xfrm>
          <a:prstGeom prst="rect">
            <a:avLst/>
          </a:prstGeom>
          <a:noFill/>
          <a:ln w="0">
            <a:noFill/>
          </a:ln>
        </p:spPr>
        <p:txBody>
          <a:bodyPr anchor="t">
            <a:normAutofit/>
          </a:bodyPr>
          <a:lstStyle/>
          <a:p>
            <a:pPr marL="171360" indent="-171360">
              <a:lnSpc>
                <a:spcPct val="8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Done at Portfolio Management level</a:t>
            </a:r>
          </a:p>
          <a:p>
            <a:pPr marL="171360" indent="-171360">
              <a:lnSpc>
                <a:spcPct val="8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Overall perspective on:</a:t>
            </a:r>
          </a:p>
          <a:p>
            <a:pPr marL="514440" lvl="1" indent="-171360">
              <a:lnSpc>
                <a:spcPct val="8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Resource use</a:t>
            </a:r>
          </a:p>
          <a:p>
            <a:pPr marL="514440" lvl="1" indent="-171360">
              <a:lnSpc>
                <a:spcPct val="8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Materials</a:t>
            </a:r>
          </a:p>
          <a:p>
            <a:pPr marL="514440" lvl="1" indent="-171360">
              <a:lnSpc>
                <a:spcPct val="8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Equipment</a:t>
            </a:r>
          </a:p>
          <a:p>
            <a:pPr marL="514440" lvl="1" indent="-171360">
              <a:lnSpc>
                <a:spcPct val="8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Capital expenditure/Budget</a:t>
            </a:r>
          </a:p>
          <a:p>
            <a:pPr marL="514440" lvl="1" indent="-171360">
              <a:lnSpc>
                <a:spcPct val="8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Contracting</a:t>
            </a:r>
          </a:p>
          <a:p>
            <a:pPr marL="514440" lvl="1" indent="-171360">
              <a:lnSpc>
                <a:spcPct val="8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Risk</a:t>
            </a:r>
          </a:p>
          <a:p>
            <a:pPr marL="514440" lvl="1" indent="-171360">
              <a:lnSpc>
                <a:spcPct val="8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Financial return</a:t>
            </a:r>
          </a:p>
          <a:p>
            <a:pPr marL="171360" indent="-171360">
              <a:lnSpc>
                <a:spcPct val="8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Projects compared for greatest value</a:t>
            </a:r>
          </a:p>
          <a:p>
            <a:pPr marL="171360" indent="-171360">
              <a:lnSpc>
                <a:spcPct val="80000"/>
              </a:lnSpc>
              <a:spcBef>
                <a:spcPts val="1049"/>
              </a:spcBef>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800" b="0" u="none" strike="noStrike">
              <a:solidFill>
                <a:srgbClr val="000000"/>
              </a:solidFill>
              <a:effectLst/>
              <a:uFillTx/>
              <a:latin typeface="Calibri"/>
            </a:endParaRPr>
          </a:p>
        </p:txBody>
      </p:sp>
      <p:pic>
        <p:nvPicPr>
          <p:cNvPr id="94" name="Picture 4" descr="AMORGAN2"/>
          <p:cNvPicPr/>
          <p:nvPr/>
        </p:nvPicPr>
        <p:blipFill>
          <a:blip r:embed="rId3"/>
          <a:stretch/>
        </p:blipFill>
        <p:spPr>
          <a:xfrm>
            <a:off x="5410080" y="2971800"/>
            <a:ext cx="2490840" cy="2095560"/>
          </a:xfrm>
          <a:prstGeom prst="rect">
            <a:avLst/>
          </a:prstGeom>
          <a:noFill/>
          <a:ln w="0">
            <a:noFill/>
          </a:ln>
        </p:spPr>
      </p:pic>
      <p:sp>
        <p:nvSpPr>
          <p:cNvPr id="95"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96"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E6FDD36-F685-481F-908C-2B8494A3556A}" type="slidenum">
              <a:rPr lang="en-US" sz="900" b="0" u="none" strike="noStrike">
                <a:solidFill>
                  <a:srgbClr val="595959"/>
                </a:solidFill>
                <a:effectLst/>
                <a:uFillTx/>
                <a:latin typeface="Calibri"/>
              </a:rPr>
              <a:t>10</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PlaceHolder 1"/>
          <p:cNvSpPr>
            <a:spLocks noGrp="1"/>
          </p:cNvSpPr>
          <p:nvPr>
            <p:ph type="title"/>
          </p:nvPr>
        </p:nvSpPr>
        <p:spPr>
          <a:xfrm>
            <a:off x="2971800" y="228240"/>
            <a:ext cx="54864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Strategic Estimate</a:t>
            </a:r>
          </a:p>
        </p:txBody>
      </p:sp>
      <p:sp>
        <p:nvSpPr>
          <p:cNvPr id="98" name="PlaceHolder 2"/>
          <p:cNvSpPr>
            <a:spLocks noGrp="1"/>
          </p:cNvSpPr>
          <p:nvPr>
            <p:ph/>
          </p:nvPr>
        </p:nvSpPr>
        <p:spPr>
          <a:xfrm>
            <a:off x="685440" y="1981080"/>
            <a:ext cx="3809880" cy="4114800"/>
          </a:xfrm>
          <a:prstGeom prst="rect">
            <a:avLst/>
          </a:prstGeom>
          <a:noFill/>
          <a:ln w="0">
            <a:noFill/>
          </a:ln>
        </p:spPr>
        <p:txBody>
          <a:bodyPr lIns="91440" tIns="45720" rIns="91440" bIns="45720" anchor="t">
            <a:normAutofit/>
          </a:bodyPr>
          <a:lstStyle/>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Based on best knowledge at time of portfolio assessment</a:t>
            </a: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Picked because of strategic value of project to the organization</a:t>
            </a:r>
          </a:p>
        </p:txBody>
      </p:sp>
      <p:pic>
        <p:nvPicPr>
          <p:cNvPr id="99" name="Picture 4" descr="MEASRISK"/>
          <p:cNvPicPr/>
          <p:nvPr/>
        </p:nvPicPr>
        <p:blipFill>
          <a:blip r:embed="rId2"/>
          <a:stretch/>
        </p:blipFill>
        <p:spPr>
          <a:xfrm>
            <a:off x="5267160" y="2724120"/>
            <a:ext cx="2571840" cy="2629080"/>
          </a:xfrm>
          <a:prstGeom prst="rect">
            <a:avLst/>
          </a:prstGeom>
          <a:noFill/>
          <a:ln w="0">
            <a:noFill/>
          </a:ln>
        </p:spPr>
      </p:pic>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PlaceHolder 1"/>
          <p:cNvSpPr>
            <a:spLocks noGrp="1"/>
          </p:cNvSpPr>
          <p:nvPr>
            <p:ph type="title"/>
          </p:nvPr>
        </p:nvSpPr>
        <p:spPr>
          <a:xfrm>
            <a:off x="2590560" y="304560"/>
            <a:ext cx="61722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600" b="0" u="none" strike="noStrike">
                <a:solidFill>
                  <a:srgbClr val="2E75B6"/>
                </a:solidFill>
                <a:effectLst/>
                <a:uFillTx/>
                <a:latin typeface="Cambria"/>
              </a:rPr>
              <a:t>Strategic Estimate:</a:t>
            </a:r>
            <a:br>
              <a:rPr sz="3600"/>
            </a:br>
            <a:r>
              <a:rPr lang="en-US" sz="3600" b="0" u="none" strike="noStrike">
                <a:solidFill>
                  <a:srgbClr val="2E75B6"/>
                </a:solidFill>
                <a:effectLst/>
                <a:uFillTx/>
                <a:latin typeface="Cambria"/>
              </a:rPr>
              <a:t>High Level Approximation</a:t>
            </a:r>
          </a:p>
        </p:txBody>
      </p:sp>
      <p:sp>
        <p:nvSpPr>
          <p:cNvPr id="101" name="TextBox 100"/>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Project go/no decision</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Business case focus</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Make Vs. Buy analysis</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Prioritization in Portfolio</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Focus on overall cost, effort or general overall timeframe</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Rough order of magnitude with an uncertain confidence level</a:t>
            </a:r>
          </a:p>
        </p:txBody>
      </p:sp>
      <p:sp>
        <p:nvSpPr>
          <p:cNvPr id="102"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03"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A30589D-F972-4539-86EE-5860D3342359}" type="slidenum">
              <a:rPr lang="en-US" sz="900" b="0" u="none" strike="noStrike">
                <a:solidFill>
                  <a:srgbClr val="595959"/>
                </a:solidFill>
                <a:effectLst/>
                <a:uFillTx/>
                <a:latin typeface="Calibri"/>
              </a:rPr>
              <a:t>12</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PlaceHolder 1"/>
          <p:cNvSpPr>
            <a:spLocks noGrp="1"/>
          </p:cNvSpPr>
          <p:nvPr>
            <p:ph type="title"/>
          </p:nvPr>
        </p:nvSpPr>
        <p:spPr>
          <a:xfrm>
            <a:off x="2995848" y="228600"/>
            <a:ext cx="4630248"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dirty="0">
                <a:solidFill>
                  <a:srgbClr val="2E75B6"/>
                </a:solidFill>
                <a:effectLst/>
                <a:uFillTx/>
                <a:latin typeface="Cambria"/>
              </a:rPr>
              <a:t>Sizing Estimates</a:t>
            </a:r>
          </a:p>
        </p:txBody>
      </p:sp>
      <p:sp>
        <p:nvSpPr>
          <p:cNvPr id="105" name="TextBox 104"/>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Use broadly at the beginning of the project or phase</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May be parametric, analogous, range-based</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Partially software driven in some industries</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Sales: Quoting software (Quick-Quote)</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Construction: Take-off and Estimating (BidPoint)</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Manufacturing: Product Configurators (DBA)</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Software: LOC or FP estimators (SPC)</a:t>
            </a:r>
          </a:p>
        </p:txBody>
      </p:sp>
      <p:pic>
        <p:nvPicPr>
          <p:cNvPr id="106" name="Picture 4" descr="NEWPLAN"/>
          <p:cNvPicPr/>
          <p:nvPr/>
        </p:nvPicPr>
        <p:blipFill>
          <a:blip r:embed="rId3"/>
          <a:stretch/>
        </p:blipFill>
        <p:spPr>
          <a:xfrm>
            <a:off x="838080" y="228600"/>
            <a:ext cx="1281240" cy="1523880"/>
          </a:xfrm>
          <a:prstGeom prst="rect">
            <a:avLst/>
          </a:prstGeom>
          <a:noFill/>
          <a:ln w="0">
            <a:noFill/>
          </a:ln>
        </p:spPr>
      </p:pic>
      <p:sp>
        <p:nvSpPr>
          <p:cNvPr id="107"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08"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1163D24-5DCB-495A-A394-23277B1CD57B}" type="slidenum">
              <a:rPr lang="en-US" sz="900" b="0" u="none" strike="noStrike">
                <a:solidFill>
                  <a:srgbClr val="595959"/>
                </a:solidFill>
                <a:effectLst/>
                <a:uFillTx/>
                <a:latin typeface="Calibri"/>
              </a:rPr>
              <a:t>13</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Task Based Estimates</a:t>
            </a:r>
          </a:p>
        </p:txBody>
      </p:sp>
      <p:sp>
        <p:nvSpPr>
          <p:cNvPr id="110" name="TextBox 109"/>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Software may be part of solution.</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Based on understanding the WBS, the staff and the work.</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Much more detailed.</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Can be used to manage a project.</a:t>
            </a:r>
          </a:p>
        </p:txBody>
      </p:sp>
      <p:pic>
        <p:nvPicPr>
          <p:cNvPr id="111" name="Picture 4" descr="REORG"/>
          <p:cNvPicPr/>
          <p:nvPr/>
        </p:nvPicPr>
        <p:blipFill>
          <a:blip r:embed="rId3"/>
          <a:stretch/>
        </p:blipFill>
        <p:spPr>
          <a:xfrm>
            <a:off x="6629400" y="3429000"/>
            <a:ext cx="2238480" cy="1911240"/>
          </a:xfrm>
          <a:prstGeom prst="rect">
            <a:avLst/>
          </a:prstGeom>
          <a:noFill/>
          <a:ln w="0">
            <a:noFill/>
          </a:ln>
        </p:spPr>
      </p:pic>
      <p:sp>
        <p:nvSpPr>
          <p:cNvPr id="112"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13"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321A3E6-2B57-4B0C-9DAE-05E0D04C0F58}" type="slidenum">
              <a:rPr lang="en-US" sz="900" b="0" u="none" strike="noStrike">
                <a:solidFill>
                  <a:srgbClr val="595959"/>
                </a:solidFill>
                <a:effectLst/>
                <a:uFillTx/>
                <a:latin typeface="Calibri"/>
              </a:rPr>
              <a:t>14</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Precision Range</a:t>
            </a:r>
          </a:p>
        </p:txBody>
      </p:sp>
      <p:graphicFrame>
        <p:nvGraphicFramePr>
          <p:cNvPr id="115" name="Object 2"/>
          <p:cNvGraphicFramePr/>
          <p:nvPr/>
        </p:nvGraphicFramePr>
        <p:xfrm>
          <a:off x="685800" y="1447920"/>
          <a:ext cx="8077320" cy="4284720"/>
        </p:xfrm>
        <a:graphic>
          <a:graphicData uri="http://schemas.openxmlformats.org/presentationml/2006/ole">
            <mc:AlternateContent xmlns:mc="http://schemas.openxmlformats.org/markup-compatibility/2006">
              <mc:Choice xmlns:v="urn:schemas-microsoft-com:vml" Requires="v">
                <p:oleObj r:id="rId3" imgW="0" imgH="0" progId="Excel.Sheet.12">
                  <p:embed/>
                </p:oleObj>
              </mc:Choice>
              <mc:Fallback>
                <p:oleObj r:id="rId3" imgW="0" imgH="0" progId="Excel.Sheet.12">
                  <p:embed/>
                  <p:pic>
                    <p:nvPicPr>
                      <p:cNvPr id="116" name="Object 2"/>
                      <p:cNvPicPr/>
                      <p:nvPr/>
                    </p:nvPicPr>
                    <p:blipFill>
                      <a:blip r:embed="rId4"/>
                      <a:stretch/>
                    </p:blipFill>
                    <p:spPr>
                      <a:xfrm>
                        <a:off x="685800" y="1447920"/>
                        <a:ext cx="8077320" cy="4284720"/>
                      </a:xfrm>
                      <a:prstGeom prst="rect">
                        <a:avLst/>
                      </a:prstGeom>
                      <a:noFill/>
                      <a:ln w="0">
                        <a:noFill/>
                      </a:ln>
                    </p:spPr>
                  </p:pic>
                </p:oleObj>
              </mc:Fallback>
            </mc:AlternateContent>
          </a:graphicData>
        </a:graphic>
      </p:graphicFrame>
      <p:sp>
        <p:nvSpPr>
          <p:cNvPr id="117" name="Text Box 4"/>
          <p:cNvSpPr/>
          <p:nvPr/>
        </p:nvSpPr>
        <p:spPr>
          <a:xfrm>
            <a:off x="2372040" y="5715000"/>
            <a:ext cx="4322520" cy="52092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Relative estimation precision</a:t>
            </a:r>
            <a:endParaRPr lang="en-US" sz="2800" b="0" u="none" strike="noStrike">
              <a:solidFill>
                <a:srgbClr val="000000"/>
              </a:solidFill>
              <a:effectLst/>
              <a:uFillTx/>
              <a:latin typeface="Calibri"/>
            </a:endParaRPr>
          </a:p>
        </p:txBody>
      </p:sp>
      <p:sp>
        <p:nvSpPr>
          <p:cNvPr id="118"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19"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FB21DE6-DC2B-4368-9D4F-8105F46E541E}" type="slidenum">
              <a:rPr lang="en-US" sz="900" b="0" u="none" strike="noStrike">
                <a:solidFill>
                  <a:srgbClr val="595959"/>
                </a:solidFill>
                <a:effectLst/>
                <a:uFillTx/>
                <a:latin typeface="Calibri"/>
              </a:rPr>
              <a:t>15</a:t>
            </a:fld>
            <a:endParaRPr lang="en-US" sz="900" b="0" u="none" strike="noStrike">
              <a:solidFill>
                <a:srgbClr val="000000"/>
              </a:solidFill>
              <a:effectLst/>
              <a:uFillTx/>
              <a:latin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PlaceHolder 1"/>
          <p:cNvSpPr>
            <a:spLocks noGrp="1"/>
          </p:cNvSpPr>
          <p:nvPr>
            <p:ph type="title"/>
          </p:nvPr>
        </p:nvSpPr>
        <p:spPr>
          <a:xfrm>
            <a:off x="2971800" y="228240"/>
            <a:ext cx="54864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600" b="0" u="none" strike="noStrike">
                <a:solidFill>
                  <a:srgbClr val="2E75B6"/>
                </a:solidFill>
                <a:effectLst/>
                <a:uFillTx/>
                <a:latin typeface="Cambria"/>
              </a:rPr>
              <a:t>Assumptions should</a:t>
            </a:r>
            <a:br>
              <a:rPr sz="3600"/>
            </a:br>
            <a:r>
              <a:rPr lang="en-US" sz="3600" b="0" u="none" strike="noStrike">
                <a:solidFill>
                  <a:srgbClr val="2E75B6"/>
                </a:solidFill>
                <a:effectLst/>
                <a:uFillTx/>
                <a:latin typeface="Cambria"/>
              </a:rPr>
              <a:t>be communicated</a:t>
            </a:r>
          </a:p>
        </p:txBody>
      </p:sp>
      <p:sp>
        <p:nvSpPr>
          <p:cNvPr id="121" name="PlaceHolder 2"/>
          <p:cNvSpPr>
            <a:spLocks noGrp="1"/>
          </p:cNvSpPr>
          <p:nvPr>
            <p:ph/>
          </p:nvPr>
        </p:nvSpPr>
        <p:spPr>
          <a:xfrm>
            <a:off x="685800" y="1981080"/>
            <a:ext cx="8153280" cy="4114800"/>
          </a:xfrm>
          <a:prstGeom prst="rect">
            <a:avLst/>
          </a:prstGeom>
          <a:noFill/>
          <a:ln w="0">
            <a:noFill/>
          </a:ln>
        </p:spPr>
        <p:txBody>
          <a:bodyPr lIns="91440" tIns="45720" rIns="91440" bIns="45720" anchor="t">
            <a:normAutofit/>
          </a:bodyPr>
          <a:lstStyle/>
          <a:p>
            <a:pPr marL="171360" indent="-171360">
              <a:lnSpc>
                <a:spcPct val="7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Are there project goals which have not been put in the business case?</a:t>
            </a:r>
          </a:p>
          <a:p>
            <a:pPr marL="171360" indent="-171360">
              <a:lnSpc>
                <a:spcPct val="7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Are there terms, definitions, concepts which need clarification?</a:t>
            </a:r>
          </a:p>
          <a:p>
            <a:pPr marL="171360" indent="-171360">
              <a:lnSpc>
                <a:spcPct val="7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Are there expensive standards to comply with?</a:t>
            </a:r>
          </a:p>
          <a:p>
            <a:pPr marL="171360" indent="-171360">
              <a:lnSpc>
                <a:spcPct val="7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How will this project differ from previous projects?  What new tasks have been added?</a:t>
            </a:r>
          </a:p>
          <a:p>
            <a:pPr marL="171360" indent="-171360">
              <a:lnSpc>
                <a:spcPct val="7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Are there technology and design decisions that have already been made?</a:t>
            </a:r>
          </a:p>
          <a:p>
            <a:pPr marL="171360" indent="-171360">
              <a:lnSpc>
                <a:spcPct val="7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Are there other projects in other parts of the organization which could cause this estimate to be wrong?</a:t>
            </a:r>
          </a:p>
          <a:p>
            <a:pPr marL="171360" indent="-171360">
              <a:lnSpc>
                <a:spcPct val="7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Are there areas of disagreement?</a:t>
            </a:r>
          </a:p>
        </p:txBody>
      </p:sp>
      <p:pic>
        <p:nvPicPr>
          <p:cNvPr id="122" name="Picture 4" descr="AMCOMMUN"/>
          <p:cNvPicPr/>
          <p:nvPr/>
        </p:nvPicPr>
        <p:blipFill>
          <a:blip r:embed="rId2"/>
          <a:stretch/>
        </p:blipFill>
        <p:spPr>
          <a:xfrm>
            <a:off x="533520" y="304920"/>
            <a:ext cx="1904760" cy="1122120"/>
          </a:xfrm>
          <a:prstGeom prst="rect">
            <a:avLst/>
          </a:prstGeom>
          <a:noFill/>
          <a:ln w="0">
            <a:noFill/>
          </a:ln>
        </p:spPr>
      </p:pic>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PlaceHolder 1"/>
          <p:cNvSpPr>
            <a:spLocks noGrp="1"/>
          </p:cNvSpPr>
          <p:nvPr>
            <p:ph type="title"/>
          </p:nvPr>
        </p:nvSpPr>
        <p:spPr>
          <a:xfrm>
            <a:off x="2819520" y="228240"/>
            <a:ext cx="579096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Historical Information</a:t>
            </a:r>
          </a:p>
        </p:txBody>
      </p:sp>
      <p:sp>
        <p:nvSpPr>
          <p:cNvPr id="124" name="Rectangle 3"/>
          <p:cNvSpPr/>
          <p:nvPr/>
        </p:nvSpPr>
        <p:spPr>
          <a:xfrm>
            <a:off x="3647880" y="1523880"/>
            <a:ext cx="4553280" cy="10512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300" b="1" u="none" strike="noStrike">
                <a:solidFill>
                  <a:srgbClr val="000000"/>
                </a:solidFill>
                <a:effectLst/>
                <a:uFillTx/>
                <a:latin typeface="Arial"/>
              </a:rPr>
              <a:t>Use historical information; does </a:t>
            </a:r>
            <a:endParaRPr lang="en-US" sz="23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300" b="1" u="none" strike="noStrike">
                <a:solidFill>
                  <a:srgbClr val="000000"/>
                </a:solidFill>
                <a:effectLst/>
                <a:uFillTx/>
                <a:latin typeface="Arial"/>
              </a:rPr>
              <a:t> your organization have project </a:t>
            </a:r>
            <a:endParaRPr lang="en-US" sz="23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300" b="1" u="none" strike="noStrike">
                <a:solidFill>
                  <a:srgbClr val="000000"/>
                </a:solidFill>
                <a:effectLst/>
                <a:uFillTx/>
                <a:latin typeface="Arial"/>
              </a:rPr>
              <a:t> information from the past?</a:t>
            </a:r>
            <a:endParaRPr lang="en-US" sz="2300" b="0" u="none" strike="noStrike">
              <a:solidFill>
                <a:srgbClr val="000000"/>
              </a:solidFill>
              <a:effectLst/>
              <a:uFillTx/>
              <a:latin typeface="Calibri"/>
            </a:endParaRPr>
          </a:p>
        </p:txBody>
      </p:sp>
      <p:sp>
        <p:nvSpPr>
          <p:cNvPr id="125" name="Rectangle 4"/>
          <p:cNvSpPr/>
          <p:nvPr/>
        </p:nvSpPr>
        <p:spPr>
          <a:xfrm>
            <a:off x="3678480" y="2787480"/>
            <a:ext cx="2374560" cy="3506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300" b="1" u="none" strike="noStrike">
                <a:solidFill>
                  <a:srgbClr val="000000"/>
                </a:solidFill>
                <a:effectLst/>
                <a:uFillTx/>
                <a:latin typeface="Arial"/>
              </a:rPr>
              <a:t>Is the data valid?</a:t>
            </a:r>
            <a:endParaRPr lang="en-US" sz="2300" b="0" u="none" strike="noStrike">
              <a:solidFill>
                <a:srgbClr val="000000"/>
              </a:solidFill>
              <a:effectLst/>
              <a:uFillTx/>
              <a:latin typeface="Calibri"/>
            </a:endParaRPr>
          </a:p>
        </p:txBody>
      </p:sp>
      <p:sp>
        <p:nvSpPr>
          <p:cNvPr id="126" name="Rectangle 5"/>
          <p:cNvSpPr/>
          <p:nvPr/>
        </p:nvSpPr>
        <p:spPr>
          <a:xfrm>
            <a:off x="3677760" y="3492360"/>
            <a:ext cx="2830320" cy="3506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300" b="1" u="none" strike="noStrike">
                <a:solidFill>
                  <a:srgbClr val="000000"/>
                </a:solidFill>
                <a:effectLst/>
                <a:uFillTx/>
                <a:latin typeface="Arial"/>
              </a:rPr>
              <a:t>Is the data relevant?</a:t>
            </a:r>
            <a:endParaRPr lang="en-US" sz="2300" b="0" u="none" strike="noStrike">
              <a:solidFill>
                <a:srgbClr val="000000"/>
              </a:solidFill>
              <a:effectLst/>
              <a:uFillTx/>
              <a:latin typeface="Calibri"/>
            </a:endParaRPr>
          </a:p>
        </p:txBody>
      </p:sp>
      <p:sp>
        <p:nvSpPr>
          <p:cNvPr id="127" name="Rectangle 6"/>
          <p:cNvSpPr/>
          <p:nvPr/>
        </p:nvSpPr>
        <p:spPr>
          <a:xfrm>
            <a:off x="4055400" y="3846600"/>
            <a:ext cx="2704680" cy="3506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300" b="1" u="none" strike="noStrike">
                <a:solidFill>
                  <a:srgbClr val="000000"/>
                </a:solidFill>
                <a:effectLst/>
                <a:uFillTx/>
                <a:latin typeface="Arial"/>
              </a:rPr>
              <a:t> Same project type</a:t>
            </a:r>
            <a:endParaRPr lang="en-US" sz="2300" b="0" u="none" strike="noStrike">
              <a:solidFill>
                <a:srgbClr val="000000"/>
              </a:solidFill>
              <a:effectLst/>
              <a:uFillTx/>
              <a:latin typeface="Calibri"/>
            </a:endParaRPr>
          </a:p>
        </p:txBody>
      </p:sp>
      <p:sp>
        <p:nvSpPr>
          <p:cNvPr id="128" name="Rectangle 7"/>
          <p:cNvSpPr/>
          <p:nvPr/>
        </p:nvSpPr>
        <p:spPr>
          <a:xfrm>
            <a:off x="4050000" y="4199040"/>
            <a:ext cx="4851000" cy="3506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300" b="1" u="none" strike="noStrike">
                <a:solidFill>
                  <a:srgbClr val="000000"/>
                </a:solidFill>
                <a:effectLst/>
                <a:uFillTx/>
                <a:latin typeface="Arial"/>
              </a:rPr>
              <a:t> Equivalent technical environment</a:t>
            </a:r>
            <a:endParaRPr lang="en-US" sz="2300" b="0" u="none" strike="noStrike">
              <a:solidFill>
                <a:srgbClr val="000000"/>
              </a:solidFill>
              <a:effectLst/>
              <a:uFillTx/>
              <a:latin typeface="Calibri"/>
            </a:endParaRPr>
          </a:p>
        </p:txBody>
      </p:sp>
      <p:sp>
        <p:nvSpPr>
          <p:cNvPr id="129" name="Rectangle 8"/>
          <p:cNvSpPr/>
          <p:nvPr/>
        </p:nvSpPr>
        <p:spPr>
          <a:xfrm>
            <a:off x="4058640" y="4551480"/>
            <a:ext cx="834480" cy="3506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300" b="1" u="none" strike="noStrike">
                <a:solidFill>
                  <a:srgbClr val="000000"/>
                </a:solidFill>
                <a:effectLst/>
                <a:uFillTx/>
                <a:latin typeface="Arial"/>
              </a:rPr>
              <a:t> Staff</a:t>
            </a:r>
            <a:endParaRPr lang="en-US" sz="2300" b="0" u="none" strike="noStrike">
              <a:solidFill>
                <a:srgbClr val="000000"/>
              </a:solidFill>
              <a:effectLst/>
              <a:uFillTx/>
              <a:latin typeface="Calibri"/>
            </a:endParaRPr>
          </a:p>
        </p:txBody>
      </p:sp>
      <p:sp>
        <p:nvSpPr>
          <p:cNvPr id="130" name="Rectangle 9"/>
          <p:cNvSpPr/>
          <p:nvPr/>
        </p:nvSpPr>
        <p:spPr>
          <a:xfrm>
            <a:off x="4057920" y="4905360"/>
            <a:ext cx="1225080" cy="3506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300" b="1" u="none" strike="noStrike">
                <a:solidFill>
                  <a:srgbClr val="000000"/>
                </a:solidFill>
                <a:effectLst/>
                <a:uFillTx/>
                <a:latin typeface="Arial"/>
              </a:rPr>
              <a:t> Politics</a:t>
            </a:r>
            <a:endParaRPr lang="en-US" sz="2300" b="0" u="none" strike="noStrike">
              <a:solidFill>
                <a:srgbClr val="000000"/>
              </a:solidFill>
              <a:effectLst/>
              <a:uFillTx/>
              <a:latin typeface="Calibri"/>
            </a:endParaRPr>
          </a:p>
        </p:txBody>
      </p:sp>
      <p:sp>
        <p:nvSpPr>
          <p:cNvPr id="131" name="Rectangle 10"/>
          <p:cNvSpPr/>
          <p:nvPr/>
        </p:nvSpPr>
        <p:spPr>
          <a:xfrm>
            <a:off x="4058280" y="5257800"/>
            <a:ext cx="1972440" cy="3506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300" b="1" u="none" strike="noStrike">
                <a:solidFill>
                  <a:srgbClr val="000000"/>
                </a:solidFill>
                <a:effectLst/>
                <a:uFillTx/>
                <a:latin typeface="Arial"/>
              </a:rPr>
              <a:t> Commitment</a:t>
            </a:r>
            <a:endParaRPr lang="en-US" sz="2300" b="0" u="none" strike="noStrike">
              <a:solidFill>
                <a:srgbClr val="000000"/>
              </a:solidFill>
              <a:effectLst/>
              <a:uFillTx/>
              <a:latin typeface="Calibri"/>
            </a:endParaRPr>
          </a:p>
        </p:txBody>
      </p:sp>
      <p:pic>
        <p:nvPicPr>
          <p:cNvPr id="132" name="Picture 11"/>
          <p:cNvPicPr/>
          <p:nvPr/>
        </p:nvPicPr>
        <p:blipFill>
          <a:blip r:embed="rId3"/>
          <a:stretch/>
        </p:blipFill>
        <p:spPr>
          <a:xfrm>
            <a:off x="762120" y="1600200"/>
            <a:ext cx="1989000" cy="4191120"/>
          </a:xfrm>
          <a:prstGeom prst="rect">
            <a:avLst/>
          </a:prstGeom>
          <a:noFill/>
          <a:ln w="0">
            <a:noFill/>
          </a:ln>
        </p:spPr>
      </p:pic>
      <p:sp>
        <p:nvSpPr>
          <p:cNvPr id="133"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34"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A6E2C86-80BA-413B-842D-EC290D6255FF}" type="slidenum">
              <a:rPr lang="en-US" sz="900" b="0" u="none" strike="noStrike">
                <a:solidFill>
                  <a:srgbClr val="595959"/>
                </a:solidFill>
                <a:effectLst/>
                <a:uFillTx/>
                <a:latin typeface="Calibri"/>
              </a:rPr>
              <a:t>17</a:t>
            </a:fld>
            <a:endParaRPr lang="en-US" sz="900" b="0" u="none" strike="noStrike">
              <a:solidFill>
                <a:srgbClr val="000000"/>
              </a:solidFill>
              <a:effectLst/>
              <a:uFillTx/>
              <a:latin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dirty="0">
                <a:solidFill>
                  <a:srgbClr val="2E75B6"/>
                </a:solidFill>
                <a:effectLst/>
                <a:uFillTx/>
                <a:latin typeface="Cambria"/>
              </a:rPr>
              <a:t>Expert Based</a:t>
            </a:r>
          </a:p>
        </p:txBody>
      </p:sp>
      <p:sp>
        <p:nvSpPr>
          <p:cNvPr id="136" name="TextBox 135"/>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Relies heavily on the experience of the estimators</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Best when historical project metrics are available</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Should be used in conjunction with other estimating techniques</a:t>
            </a:r>
          </a:p>
        </p:txBody>
      </p:sp>
      <p:sp>
        <p:nvSpPr>
          <p:cNvPr id="137" name="TextBox 3"/>
          <p:cNvSpPr/>
          <p:nvPr/>
        </p:nvSpPr>
        <p:spPr>
          <a:xfrm>
            <a:off x="5486400" y="5791320"/>
            <a:ext cx="3048120" cy="6426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Times New Roman"/>
              </a:rPr>
              <a:t>Works for S shaped projects</a:t>
            </a:r>
            <a:endParaRPr lang="en-US" sz="18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Times New Roman"/>
              </a:rPr>
              <a:t>not so well for exponential</a:t>
            </a:r>
            <a:endParaRPr lang="en-US" sz="1800" b="0" u="none" strike="noStrike">
              <a:solidFill>
                <a:srgbClr val="000000"/>
              </a:solidFill>
              <a:effectLst/>
              <a:uFillTx/>
              <a:latin typeface="Calibri"/>
            </a:endParaRPr>
          </a:p>
        </p:txBody>
      </p:sp>
      <p:sp>
        <p:nvSpPr>
          <p:cNvPr id="138"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39"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F819BEC-21A4-48CD-9BA0-3360F7C329E6}" type="slidenum">
              <a:rPr lang="en-US" sz="900" b="0" u="none" strike="noStrike">
                <a:solidFill>
                  <a:srgbClr val="595959"/>
                </a:solidFill>
                <a:effectLst/>
                <a:uFillTx/>
                <a:latin typeface="Calibri"/>
              </a:rPr>
              <a:t>18</a:t>
            </a:fld>
            <a:endParaRPr lang="en-US" sz="900" b="0" u="none" strike="noStrike">
              <a:solidFill>
                <a:srgbClr val="000000"/>
              </a:solidFill>
              <a:effectLst/>
              <a:uFillTx/>
              <a:latin typeface="Calibri"/>
            </a:endParaRPr>
          </a:p>
        </p:txBody>
      </p:sp>
    </p:spTree>
  </p:cSld>
  <p:clrMapOvr>
    <a:masterClrMapping/>
  </p:clrMapOvr>
  <p:transition spd="med">
    <p:fade/>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53" presetClass="entr" fill="hold" nodeType="clickEffect">
                                  <p:stCondLst>
                                    <p:cond delay="0"/>
                                  </p:stCondLst>
                                  <p:childTnLst>
                                    <p:set>
                                      <p:cBhvr>
                                        <p:cTn id="6" dur="1" fill="hold">
                                          <p:stCondLst>
                                            <p:cond delay="0"/>
                                          </p:stCondLst>
                                        </p:cTn>
                                        <p:tgtEl>
                                          <p:spTgt spid="137"/>
                                        </p:tgtEl>
                                        <p:attrNameLst>
                                          <p:attrName>style.visibility</p:attrName>
                                        </p:attrNameLst>
                                      </p:cBhvr>
                                      <p:to>
                                        <p:strVal val="visible"/>
                                      </p:to>
                                    </p:set>
                                    <p:anim calcmode="lin" valueType="num">
                                      <p:cBhvr additive="repl">
                                        <p:cTn id="7" dur="500" fill="hold"/>
                                        <p:tgtEl>
                                          <p:spTgt spid="137"/>
                                        </p:tgtEl>
                                        <p:attrNameLst>
                                          <p:attrName>ppt_w</p:attrName>
                                        </p:attrNameLst>
                                      </p:cBhvr>
                                      <p:tavLst>
                                        <p:tav tm="0">
                                          <p:val>
                                            <p:fltVal val="0"/>
                                          </p:val>
                                        </p:tav>
                                        <p:tav tm="100000">
                                          <p:val>
                                            <p:strVal val="#ppt_w"/>
                                          </p:val>
                                        </p:tav>
                                      </p:tavLst>
                                    </p:anim>
                                    <p:anim calcmode="lin" valueType="num">
                                      <p:cBhvr additive="repl">
                                        <p:cTn id="8" dur="500" fill="hold"/>
                                        <p:tgtEl>
                                          <p:spTgt spid="137"/>
                                        </p:tgtEl>
                                        <p:attrNameLst>
                                          <p:attrName>ppt_h</p:attrName>
                                        </p:attrNameLst>
                                      </p:cBhvr>
                                      <p:tavLst>
                                        <p:tav tm="0">
                                          <p:val>
                                            <p:fltVal val="0"/>
                                          </p:val>
                                        </p:tav>
                                        <p:tav tm="100000">
                                          <p:val>
                                            <p:strVal val="#ppt_h"/>
                                          </p:val>
                                        </p:tav>
                                      </p:tavLst>
                                    </p:anim>
                                    <p:animEffect transition="in" filter="fade">
                                      <p:cBhvr additive="repl">
                                        <p:cTn id="9"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Consensus Based</a:t>
            </a:r>
          </a:p>
        </p:txBody>
      </p:sp>
      <p:sp>
        <p:nvSpPr>
          <p:cNvPr id="141" name="TextBox 140"/>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Project team, clients and interested parties participate</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Assumptions must be normalized</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Multiple inputs compared and integrated</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Delphi approach can be used to gather data</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100" b="0" u="none" strike="noStrike">
              <a:solidFill>
                <a:srgbClr val="000000"/>
              </a:solidFill>
              <a:effectLst/>
              <a:uFillTx/>
              <a:latin typeface="Calibri"/>
            </a:endParaRPr>
          </a:p>
        </p:txBody>
      </p:sp>
      <p:sp>
        <p:nvSpPr>
          <p:cNvPr id="142"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43"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AB947D6-275E-4219-B923-4DC0B24E6EC8}" type="slidenum">
              <a:rPr lang="en-US" sz="900" b="0" u="none" strike="noStrike">
                <a:solidFill>
                  <a:srgbClr val="595959"/>
                </a:solidFill>
                <a:effectLst/>
                <a:uFillTx/>
                <a:latin typeface="Calibri"/>
              </a:rPr>
              <a:t>19</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PlaceHolder 1"/>
          <p:cNvSpPr>
            <a:spLocks noGrp="1"/>
          </p:cNvSpPr>
          <p:nvPr>
            <p:ph type="title"/>
          </p:nvPr>
        </p:nvSpPr>
        <p:spPr>
          <a:xfrm>
            <a:off x="2819520" y="304560"/>
            <a:ext cx="579096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600" b="0" u="none" strike="noStrike">
                <a:solidFill>
                  <a:srgbClr val="2E75B6"/>
                </a:solidFill>
                <a:effectLst/>
                <a:uFillTx/>
                <a:latin typeface="Cambria"/>
              </a:rPr>
              <a:t>Using Historical</a:t>
            </a:r>
            <a:br>
              <a:rPr sz="3600"/>
            </a:br>
            <a:r>
              <a:rPr lang="en-US" sz="3600" b="0" u="none" strike="noStrike">
                <a:solidFill>
                  <a:srgbClr val="2E75B6"/>
                </a:solidFill>
                <a:effectLst/>
                <a:uFillTx/>
                <a:latin typeface="Cambria"/>
              </a:rPr>
              <a:t>Information for LOP</a:t>
            </a:r>
          </a:p>
        </p:txBody>
      </p:sp>
      <p:sp>
        <p:nvSpPr>
          <p:cNvPr id="145" name="TextBox 144"/>
          <p:cNvSpPr txBox="1"/>
          <p:nvPr/>
        </p:nvSpPr>
        <p:spPr>
          <a:xfrm>
            <a:off x="900180" y="2664541"/>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dirty="0">
                <a:solidFill>
                  <a:srgbClr val="000000"/>
                </a:solidFill>
                <a:effectLst/>
                <a:uFillTx/>
                <a:latin typeface="Calibri"/>
              </a:rPr>
              <a:t>Gather the information from whatever sources are available</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dirty="0">
                <a:solidFill>
                  <a:srgbClr val="000000"/>
                </a:solidFill>
                <a:effectLst/>
                <a:uFillTx/>
                <a:latin typeface="Calibri"/>
              </a:rPr>
              <a:t>Try to get three numbers (L.O.P.) -</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dirty="0">
                <a:solidFill>
                  <a:srgbClr val="000000"/>
                </a:solidFill>
                <a:effectLst/>
                <a:uFillTx/>
                <a:latin typeface="Calibri"/>
              </a:rPr>
              <a:t>Likely Time</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dirty="0">
                <a:solidFill>
                  <a:srgbClr val="000000"/>
                </a:solidFill>
                <a:effectLst/>
                <a:uFillTx/>
                <a:latin typeface="Calibri"/>
              </a:rPr>
              <a:t>Optimistic Time</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dirty="0">
                <a:solidFill>
                  <a:srgbClr val="000000"/>
                </a:solidFill>
                <a:effectLst/>
                <a:uFillTx/>
                <a:latin typeface="Calibri"/>
              </a:rPr>
              <a:t>Pessimistic Time</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dirty="0">
                <a:solidFill>
                  <a:srgbClr val="000000"/>
                </a:solidFill>
                <a:effectLst/>
                <a:uFillTx/>
                <a:latin typeface="Calibri"/>
              </a:rPr>
              <a:t>Use the numbers with the L.O.P. technique</a:t>
            </a:r>
          </a:p>
        </p:txBody>
      </p:sp>
      <p:pic>
        <p:nvPicPr>
          <p:cNvPr id="146" name="Picture 4" descr="TEAMWK14"/>
          <p:cNvPicPr/>
          <p:nvPr/>
        </p:nvPicPr>
        <p:blipFill>
          <a:blip r:embed="rId3"/>
          <a:stretch/>
        </p:blipFill>
        <p:spPr>
          <a:xfrm>
            <a:off x="5943600" y="3276720"/>
            <a:ext cx="2514600" cy="1676160"/>
          </a:xfrm>
          <a:prstGeom prst="rect">
            <a:avLst/>
          </a:prstGeom>
          <a:noFill/>
          <a:ln w="0">
            <a:noFill/>
          </a:ln>
        </p:spPr>
      </p:pic>
      <p:sp>
        <p:nvSpPr>
          <p:cNvPr id="147" name="WordArt 5"/>
          <p:cNvSpPr txBox="1"/>
          <p:nvPr/>
        </p:nvSpPr>
        <p:spPr>
          <a:xfrm>
            <a:off x="3086280" y="1618650"/>
            <a:ext cx="2838600" cy="874800"/>
          </a:xfrm>
          <a:prstGeom prst="rect">
            <a:avLst/>
          </a:prstGeom>
        </p:spPr>
        <p:txBody>
          <a:bodyPr wrap="none" lIns="90000" tIns="46800" rIns="90000" bIns="46800" anchor="t" anchorCtr="1">
            <a:prstTxWarp prst="textCascadeUp">
              <a:avLst>
                <a:gd name="adj" fmla="val 44444"/>
              </a:avLst>
            </a:prstTxWarp>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spc="3" dirty="0">
                <a:ln w="9360">
                  <a:solidFill>
                    <a:srgbClr val="000000"/>
                  </a:solidFill>
                  <a:miter/>
                </a:ln>
                <a:gradFill rotWithShape="0">
                  <a:gsLst>
                    <a:gs pos="0">
                      <a:srgbClr val="FFE701"/>
                    </a:gs>
                    <a:gs pos="100000">
                      <a:srgbClr val="FE3E02"/>
                    </a:gs>
                  </a:gsLst>
                  <a:lin ang="5400000"/>
                </a:gradFill>
                <a:uFillTx/>
                <a:latin typeface="Impact"/>
              </a:rPr>
              <a:t>Sizing Estimate</a:t>
            </a:r>
            <a:endParaRPr lang="en-US" sz="1800" b="0" u="none" strike="noStrike" spc="3" dirty="0">
              <a:ln w="9360">
                <a:solidFill>
                  <a:srgbClr val="000000"/>
                </a:solidFill>
                <a:miter/>
              </a:ln>
              <a:gradFill rotWithShape="0">
                <a:gsLst>
                  <a:gs pos="0">
                    <a:srgbClr val="FFE701"/>
                  </a:gs>
                  <a:gs pos="100000">
                    <a:srgbClr val="FE3E02"/>
                  </a:gs>
                </a:gsLst>
                <a:lin ang="5400000"/>
              </a:gradFill>
              <a:uFillTx/>
              <a:latin typeface="Impact"/>
              <a:ea typeface="Impact"/>
            </a:endParaRPr>
          </a:p>
        </p:txBody>
      </p:sp>
      <p:sp>
        <p:nvSpPr>
          <p:cNvPr id="148"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49"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0A63EB5-3CDE-4EC1-A608-C439F70A6863}" type="slidenum">
              <a:rPr lang="en-US" sz="900" b="0" u="none" strike="noStrike">
                <a:solidFill>
                  <a:srgbClr val="595959"/>
                </a:solidFill>
                <a:effectLst/>
                <a:uFillTx/>
                <a:latin typeface="Calibri"/>
              </a:rPr>
              <a:t>20</a:t>
            </a:fld>
            <a:endParaRPr lang="en-US" sz="900" b="0" u="none" strike="noStrike">
              <a:solidFill>
                <a:srgbClr val="000000"/>
              </a:solidFill>
              <a:effectLst/>
              <a:uFillTx/>
              <a:latin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PlaceHolder 1"/>
          <p:cNvSpPr>
            <a:spLocks noGrp="1"/>
          </p:cNvSpPr>
          <p:nvPr>
            <p:ph type="title"/>
          </p:nvPr>
        </p:nvSpPr>
        <p:spPr>
          <a:xfrm>
            <a:off x="2666880" y="304560"/>
            <a:ext cx="6096240" cy="99036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L.O.P</a:t>
            </a:r>
          </a:p>
        </p:txBody>
      </p:sp>
      <p:sp>
        <p:nvSpPr>
          <p:cNvPr id="151" name="Text Box 3"/>
          <p:cNvSpPr/>
          <p:nvPr/>
        </p:nvSpPr>
        <p:spPr>
          <a:xfrm>
            <a:off x="1938240" y="1371600"/>
            <a:ext cx="5072760" cy="52092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Likely, Optimistic and Pessimistic</a:t>
            </a:r>
            <a:endParaRPr lang="en-US" sz="2800" b="0" u="none" strike="noStrike">
              <a:solidFill>
                <a:srgbClr val="000000"/>
              </a:solidFill>
              <a:effectLst/>
              <a:uFillTx/>
              <a:latin typeface="Calibri"/>
            </a:endParaRPr>
          </a:p>
        </p:txBody>
      </p:sp>
      <p:sp>
        <p:nvSpPr>
          <p:cNvPr id="152" name="Rectangle 4"/>
          <p:cNvSpPr/>
          <p:nvPr/>
        </p:nvSpPr>
        <p:spPr>
          <a:xfrm>
            <a:off x="1305000" y="2209680"/>
            <a:ext cx="6743160" cy="3355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u="none" strike="noStrike">
                <a:solidFill>
                  <a:srgbClr val="000000"/>
                </a:solidFill>
                <a:effectLst/>
                <a:uFillTx/>
                <a:latin typeface="Arial"/>
              </a:rPr>
              <a:t>Using an estimating worksheet, record your most likely</a:t>
            </a:r>
            <a:endParaRPr lang="en-US" sz="2200" b="0" u="none" strike="noStrike">
              <a:solidFill>
                <a:srgbClr val="000000"/>
              </a:solidFill>
              <a:effectLst/>
              <a:uFillTx/>
              <a:latin typeface="Calibri"/>
            </a:endParaRPr>
          </a:p>
        </p:txBody>
      </p:sp>
      <p:sp>
        <p:nvSpPr>
          <p:cNvPr id="153" name="Rectangle 5"/>
          <p:cNvSpPr/>
          <p:nvPr/>
        </p:nvSpPr>
        <p:spPr>
          <a:xfrm>
            <a:off x="1304640" y="2543040"/>
            <a:ext cx="5983200" cy="3355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u="none" strike="noStrike">
                <a:solidFill>
                  <a:srgbClr val="000000"/>
                </a:solidFill>
                <a:effectLst/>
                <a:uFillTx/>
                <a:latin typeface="Arial"/>
              </a:rPr>
              <a:t>effort time, your most pessimistic, and your most</a:t>
            </a:r>
            <a:endParaRPr lang="en-US" sz="2200" b="0" u="none" strike="noStrike">
              <a:solidFill>
                <a:srgbClr val="000000"/>
              </a:solidFill>
              <a:effectLst/>
              <a:uFillTx/>
              <a:latin typeface="Calibri"/>
            </a:endParaRPr>
          </a:p>
        </p:txBody>
      </p:sp>
      <p:sp>
        <p:nvSpPr>
          <p:cNvPr id="154" name="Rectangle 6"/>
          <p:cNvSpPr/>
          <p:nvPr/>
        </p:nvSpPr>
        <p:spPr>
          <a:xfrm>
            <a:off x="1298160" y="2876400"/>
            <a:ext cx="1953360" cy="3355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u="none" strike="noStrike">
                <a:solidFill>
                  <a:srgbClr val="000000"/>
                </a:solidFill>
                <a:effectLst/>
                <a:uFillTx/>
                <a:latin typeface="Arial"/>
              </a:rPr>
              <a:t>optimistic effort.</a:t>
            </a:r>
            <a:endParaRPr lang="en-US" sz="2200" b="0" u="none" strike="noStrike">
              <a:solidFill>
                <a:srgbClr val="000000"/>
              </a:solidFill>
              <a:effectLst/>
              <a:uFillTx/>
              <a:latin typeface="Calibri"/>
            </a:endParaRPr>
          </a:p>
        </p:txBody>
      </p:sp>
      <p:sp>
        <p:nvSpPr>
          <p:cNvPr id="155" name="Rectangle 7"/>
          <p:cNvSpPr/>
          <p:nvPr/>
        </p:nvSpPr>
        <p:spPr>
          <a:xfrm>
            <a:off x="1304640" y="3352680"/>
            <a:ext cx="6666120" cy="3355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1" u="none" strike="noStrike">
                <a:solidFill>
                  <a:srgbClr val="000000"/>
                </a:solidFill>
                <a:effectLst/>
                <a:uFillTx/>
                <a:latin typeface="Arial"/>
              </a:rPr>
              <a:t>Optimistic:</a:t>
            </a:r>
            <a:r>
              <a:rPr lang="en-US" sz="2200" b="0" u="none" strike="noStrike">
                <a:solidFill>
                  <a:srgbClr val="000000"/>
                </a:solidFill>
                <a:effectLst/>
                <a:uFillTx/>
                <a:latin typeface="Arial"/>
              </a:rPr>
              <a:t>  Assuming that everything falls into place,</a:t>
            </a:r>
            <a:endParaRPr lang="en-US" sz="2200" b="0" u="none" strike="noStrike">
              <a:solidFill>
                <a:srgbClr val="000000"/>
              </a:solidFill>
              <a:effectLst/>
              <a:uFillTx/>
              <a:latin typeface="Calibri"/>
            </a:endParaRPr>
          </a:p>
        </p:txBody>
      </p:sp>
      <p:sp>
        <p:nvSpPr>
          <p:cNvPr id="156" name="Rectangle 8"/>
          <p:cNvSpPr/>
          <p:nvPr/>
        </p:nvSpPr>
        <p:spPr>
          <a:xfrm>
            <a:off x="1382400" y="3724200"/>
            <a:ext cx="6775920" cy="3355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u="none" strike="noStrike">
                <a:solidFill>
                  <a:srgbClr val="000000"/>
                </a:solidFill>
                <a:effectLst/>
                <a:uFillTx/>
                <a:latin typeface="Arial"/>
              </a:rPr>
              <a:t>and that there are no unforeseen problems, what is the</a:t>
            </a:r>
            <a:endParaRPr lang="en-US" sz="2200" b="0" u="none" strike="noStrike">
              <a:solidFill>
                <a:srgbClr val="000000"/>
              </a:solidFill>
              <a:effectLst/>
              <a:uFillTx/>
              <a:latin typeface="Calibri"/>
            </a:endParaRPr>
          </a:p>
        </p:txBody>
      </p:sp>
      <p:sp>
        <p:nvSpPr>
          <p:cNvPr id="157" name="Rectangle 9"/>
          <p:cNvSpPr/>
          <p:nvPr/>
        </p:nvSpPr>
        <p:spPr>
          <a:xfrm>
            <a:off x="1382400" y="4029120"/>
            <a:ext cx="6898320" cy="3355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u="none" strike="noStrike">
                <a:solidFill>
                  <a:srgbClr val="000000"/>
                </a:solidFill>
                <a:effectLst/>
                <a:uFillTx/>
                <a:latin typeface="Arial"/>
              </a:rPr>
              <a:t>shortest possible time to complete this project (or task)?</a:t>
            </a:r>
            <a:endParaRPr lang="en-US" sz="2200" b="0" u="none" strike="noStrike">
              <a:solidFill>
                <a:srgbClr val="000000"/>
              </a:solidFill>
              <a:effectLst/>
              <a:uFillTx/>
              <a:latin typeface="Calibri"/>
            </a:endParaRPr>
          </a:p>
        </p:txBody>
      </p:sp>
      <p:sp>
        <p:nvSpPr>
          <p:cNvPr id="158" name="Rectangle 10"/>
          <p:cNvSpPr/>
          <p:nvPr/>
        </p:nvSpPr>
        <p:spPr>
          <a:xfrm>
            <a:off x="1303920" y="4352760"/>
            <a:ext cx="5859720" cy="3355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1" u="none" strike="noStrike">
                <a:solidFill>
                  <a:srgbClr val="000000"/>
                </a:solidFill>
                <a:effectLst/>
                <a:uFillTx/>
                <a:latin typeface="Arial"/>
              </a:rPr>
              <a:t>Likely:</a:t>
            </a:r>
            <a:r>
              <a:rPr lang="en-US" sz="2200" b="0" u="none" strike="noStrike">
                <a:solidFill>
                  <a:srgbClr val="000000"/>
                </a:solidFill>
                <a:effectLst/>
                <a:uFillTx/>
                <a:latin typeface="Arial"/>
              </a:rPr>
              <a:t>  What will this project take given normal</a:t>
            </a:r>
            <a:endParaRPr lang="en-US" sz="2200" b="0" u="none" strike="noStrike">
              <a:solidFill>
                <a:srgbClr val="000000"/>
              </a:solidFill>
              <a:effectLst/>
              <a:uFillTx/>
              <a:latin typeface="Calibri"/>
            </a:endParaRPr>
          </a:p>
        </p:txBody>
      </p:sp>
      <p:sp>
        <p:nvSpPr>
          <p:cNvPr id="159" name="Rectangle 11"/>
          <p:cNvSpPr/>
          <p:nvPr/>
        </p:nvSpPr>
        <p:spPr>
          <a:xfrm>
            <a:off x="1297800" y="4686480"/>
            <a:ext cx="1938240" cy="3355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u="none" strike="noStrike">
                <a:solidFill>
                  <a:srgbClr val="000000"/>
                </a:solidFill>
                <a:effectLst/>
                <a:uFillTx/>
                <a:latin typeface="Arial"/>
              </a:rPr>
              <a:t>circumstances?</a:t>
            </a:r>
            <a:endParaRPr lang="en-US" sz="2200" b="0" u="none" strike="noStrike">
              <a:solidFill>
                <a:srgbClr val="000000"/>
              </a:solidFill>
              <a:effectLst/>
              <a:uFillTx/>
              <a:latin typeface="Calibri"/>
            </a:endParaRPr>
          </a:p>
        </p:txBody>
      </p:sp>
      <p:sp>
        <p:nvSpPr>
          <p:cNvPr id="160" name="Rectangle 12"/>
          <p:cNvSpPr/>
          <p:nvPr/>
        </p:nvSpPr>
        <p:spPr>
          <a:xfrm>
            <a:off x="1303920" y="5019840"/>
            <a:ext cx="6093000" cy="3355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1" u="none" strike="noStrike">
                <a:solidFill>
                  <a:srgbClr val="000000"/>
                </a:solidFill>
                <a:effectLst/>
                <a:uFillTx/>
                <a:latin typeface="Arial"/>
              </a:rPr>
              <a:t>Pessimistic:</a:t>
            </a:r>
            <a:r>
              <a:rPr lang="en-US" sz="2200" b="0" u="none" strike="noStrike">
                <a:solidFill>
                  <a:srgbClr val="000000"/>
                </a:solidFill>
                <a:effectLst/>
                <a:uFillTx/>
                <a:latin typeface="Arial"/>
              </a:rPr>
              <a:t>  If everything goes wrong, how long</a:t>
            </a:r>
            <a:endParaRPr lang="en-US" sz="2200" b="0" u="none" strike="noStrike">
              <a:solidFill>
                <a:srgbClr val="000000"/>
              </a:solidFill>
              <a:effectLst/>
              <a:uFillTx/>
              <a:latin typeface="Calibri"/>
            </a:endParaRPr>
          </a:p>
        </p:txBody>
      </p:sp>
      <p:sp>
        <p:nvSpPr>
          <p:cNvPr id="161" name="Rectangle 13"/>
          <p:cNvSpPr/>
          <p:nvPr/>
        </p:nvSpPr>
        <p:spPr>
          <a:xfrm>
            <a:off x="1453320" y="5324400"/>
            <a:ext cx="3627720" cy="3355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u="none" strike="noStrike">
                <a:solidFill>
                  <a:srgbClr val="000000"/>
                </a:solidFill>
                <a:effectLst/>
                <a:uFillTx/>
                <a:latin typeface="Arial"/>
              </a:rPr>
              <a:t>will the project (or task) take?</a:t>
            </a:r>
            <a:endParaRPr lang="en-US" sz="2200" b="0" u="none" strike="noStrike">
              <a:solidFill>
                <a:srgbClr val="000000"/>
              </a:solidFill>
              <a:effectLst/>
              <a:uFillTx/>
              <a:latin typeface="Calibri"/>
            </a:endParaRPr>
          </a:p>
        </p:txBody>
      </p:sp>
      <p:sp>
        <p:nvSpPr>
          <p:cNvPr id="162" name="Rectangle 14"/>
          <p:cNvSpPr/>
          <p:nvPr/>
        </p:nvSpPr>
        <p:spPr>
          <a:xfrm>
            <a:off x="1302840" y="5715000"/>
            <a:ext cx="5333040" cy="3355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u="none" strike="noStrike">
                <a:solidFill>
                  <a:srgbClr val="000000"/>
                </a:solidFill>
                <a:effectLst/>
                <a:uFillTx/>
                <a:latin typeface="Arial"/>
              </a:rPr>
              <a:t>Document your assumptions as necessary.</a:t>
            </a:r>
            <a:endParaRPr lang="en-US" sz="2200" b="0" u="none" strike="noStrike">
              <a:solidFill>
                <a:srgbClr val="000000"/>
              </a:solidFill>
              <a:effectLst/>
              <a:uFillTx/>
              <a:latin typeface="Calibri"/>
            </a:endParaRPr>
          </a:p>
        </p:txBody>
      </p:sp>
      <p:sp>
        <p:nvSpPr>
          <p:cNvPr id="163"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64"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60B582E-C64A-4745-8708-2DEC805155B8}" type="slidenum">
              <a:rPr lang="en-US" sz="900" b="0" u="none" strike="noStrike">
                <a:solidFill>
                  <a:srgbClr val="595959"/>
                </a:solidFill>
                <a:effectLst/>
                <a:uFillTx/>
                <a:latin typeface="Calibri"/>
              </a:rPr>
              <a:t>21</a:t>
            </a:fld>
            <a:endParaRPr lang="en-US" sz="900" b="0" u="none" strike="noStrike">
              <a:solidFill>
                <a:srgbClr val="000000"/>
              </a:solidFill>
              <a:effectLst/>
              <a:uFillTx/>
              <a:latin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Estimating Statistics</a:t>
            </a:r>
          </a:p>
        </p:txBody>
      </p:sp>
      <p:sp>
        <p:nvSpPr>
          <p:cNvPr id="166" name="Rectangle 3"/>
          <p:cNvSpPr/>
          <p:nvPr/>
        </p:nvSpPr>
        <p:spPr>
          <a:xfrm>
            <a:off x="1866600" y="1484280"/>
            <a:ext cx="5814000" cy="3355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u="none" strike="noStrike">
                <a:solidFill>
                  <a:srgbClr val="000000"/>
                </a:solidFill>
                <a:effectLst/>
                <a:uFillTx/>
                <a:latin typeface="Arial"/>
              </a:rPr>
              <a:t>Use simplified statistics to help understand the </a:t>
            </a:r>
            <a:endParaRPr lang="en-US" sz="2200" b="0" u="none" strike="noStrike">
              <a:solidFill>
                <a:srgbClr val="000000"/>
              </a:solidFill>
              <a:effectLst/>
              <a:uFillTx/>
              <a:latin typeface="Calibri"/>
            </a:endParaRPr>
          </a:p>
        </p:txBody>
      </p:sp>
      <p:sp>
        <p:nvSpPr>
          <p:cNvPr id="167" name="Rectangle 4"/>
          <p:cNvSpPr/>
          <p:nvPr/>
        </p:nvSpPr>
        <p:spPr>
          <a:xfrm>
            <a:off x="1865160" y="1817640"/>
            <a:ext cx="5442120" cy="3355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u="none" strike="noStrike">
                <a:solidFill>
                  <a:srgbClr val="000000"/>
                </a:solidFill>
                <a:effectLst/>
                <a:uFillTx/>
                <a:latin typeface="Arial"/>
              </a:rPr>
              <a:t>most probable estimate for the task and the </a:t>
            </a:r>
            <a:endParaRPr lang="en-US" sz="2200" b="0" u="none" strike="noStrike">
              <a:solidFill>
                <a:srgbClr val="000000"/>
              </a:solidFill>
              <a:effectLst/>
              <a:uFillTx/>
              <a:latin typeface="Calibri"/>
            </a:endParaRPr>
          </a:p>
        </p:txBody>
      </p:sp>
      <p:sp>
        <p:nvSpPr>
          <p:cNvPr id="168" name="Rectangle 5"/>
          <p:cNvSpPr/>
          <p:nvPr/>
        </p:nvSpPr>
        <p:spPr>
          <a:xfrm>
            <a:off x="1866240" y="2152800"/>
            <a:ext cx="5783040" cy="3355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0" u="none" strike="noStrike">
                <a:solidFill>
                  <a:srgbClr val="000000"/>
                </a:solidFill>
                <a:effectLst/>
                <a:uFillTx/>
                <a:latin typeface="Arial"/>
              </a:rPr>
              <a:t>range of time between the optimistic and likely.</a:t>
            </a:r>
            <a:endParaRPr lang="en-US" sz="2200" b="0" u="none" strike="noStrike">
              <a:solidFill>
                <a:srgbClr val="000000"/>
              </a:solidFill>
              <a:effectLst/>
              <a:uFillTx/>
              <a:latin typeface="Calibri"/>
            </a:endParaRPr>
          </a:p>
        </p:txBody>
      </p:sp>
      <p:sp>
        <p:nvSpPr>
          <p:cNvPr id="169" name="Line 6"/>
          <p:cNvSpPr/>
          <p:nvPr/>
        </p:nvSpPr>
        <p:spPr>
          <a:xfrm>
            <a:off x="2881440" y="3728880"/>
            <a:ext cx="1440" cy="249480"/>
          </a:xfrm>
          <a:prstGeom prst="line">
            <a:avLst/>
          </a:prstGeom>
          <a:ln w="0">
            <a:solidFill>
              <a:srgbClr val="0000FF"/>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170" name="Line 7"/>
          <p:cNvSpPr/>
          <p:nvPr/>
        </p:nvSpPr>
        <p:spPr>
          <a:xfrm>
            <a:off x="4670280" y="3103560"/>
            <a:ext cx="5040" cy="831960"/>
          </a:xfrm>
          <a:prstGeom prst="line">
            <a:avLst/>
          </a:prstGeom>
          <a:ln w="0">
            <a:solidFill>
              <a:srgbClr val="0000FF"/>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171" name="Line 8"/>
          <p:cNvSpPr/>
          <p:nvPr/>
        </p:nvSpPr>
        <p:spPr>
          <a:xfrm>
            <a:off x="6351480" y="3711600"/>
            <a:ext cx="7920" cy="258840"/>
          </a:xfrm>
          <a:prstGeom prst="line">
            <a:avLst/>
          </a:prstGeom>
          <a:ln w="0">
            <a:solidFill>
              <a:srgbClr val="0000FF"/>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172" name="Rectangle 9"/>
          <p:cNvSpPr/>
          <p:nvPr/>
        </p:nvSpPr>
        <p:spPr>
          <a:xfrm>
            <a:off x="3711960" y="2751120"/>
            <a:ext cx="2075400" cy="2289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500" b="1" u="none" strike="noStrike">
                <a:solidFill>
                  <a:srgbClr val="000000"/>
                </a:solidFill>
                <a:effectLst/>
                <a:uFillTx/>
                <a:latin typeface="Arial"/>
              </a:rPr>
              <a:t>The Bell Shaped Curve</a:t>
            </a:r>
            <a:endParaRPr lang="en-US" sz="1500" b="0" u="none" strike="noStrike">
              <a:solidFill>
                <a:srgbClr val="000000"/>
              </a:solidFill>
              <a:effectLst/>
              <a:uFillTx/>
              <a:latin typeface="Calibri"/>
            </a:endParaRPr>
          </a:p>
        </p:txBody>
      </p:sp>
      <p:sp>
        <p:nvSpPr>
          <p:cNvPr id="173" name="Rectangle 10"/>
          <p:cNvSpPr/>
          <p:nvPr/>
        </p:nvSpPr>
        <p:spPr>
          <a:xfrm>
            <a:off x="2517840" y="4419720"/>
            <a:ext cx="1728720" cy="24408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1" u="none" strike="noStrike">
                <a:solidFill>
                  <a:srgbClr val="000000"/>
                </a:solidFill>
                <a:effectLst/>
                <a:uFillTx/>
                <a:latin typeface="Arial"/>
              </a:rPr>
              <a:t>Estimated Time </a:t>
            </a:r>
            <a:r>
              <a:rPr lang="en-US" sz="1200" b="1" u="none" strike="noStrike">
                <a:solidFill>
                  <a:srgbClr val="000000"/>
                </a:solidFill>
                <a:effectLst/>
                <a:uFillTx/>
                <a:latin typeface="Arial"/>
              </a:rPr>
              <a:t> = </a:t>
            </a:r>
            <a:endParaRPr lang="en-US" sz="1200" b="0" u="none" strike="noStrike">
              <a:solidFill>
                <a:srgbClr val="000000"/>
              </a:solidFill>
              <a:effectLst/>
              <a:uFillTx/>
              <a:latin typeface="Calibri"/>
            </a:endParaRPr>
          </a:p>
        </p:txBody>
      </p:sp>
      <p:sp>
        <p:nvSpPr>
          <p:cNvPr id="174" name="Rectangle 11"/>
          <p:cNvSpPr/>
          <p:nvPr/>
        </p:nvSpPr>
        <p:spPr>
          <a:xfrm>
            <a:off x="4373280" y="4419720"/>
            <a:ext cx="1725120" cy="213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1" u="none" strike="noStrike">
                <a:solidFill>
                  <a:srgbClr val="000000"/>
                </a:solidFill>
                <a:effectLst/>
                <a:uFillTx/>
                <a:latin typeface="Arial"/>
              </a:rPr>
              <a:t> OP + 4 (Likely) + PE</a:t>
            </a:r>
            <a:endParaRPr lang="en-US" sz="1400" b="0" u="none" strike="noStrike">
              <a:solidFill>
                <a:srgbClr val="000000"/>
              </a:solidFill>
              <a:effectLst/>
              <a:uFillTx/>
              <a:latin typeface="Calibri"/>
            </a:endParaRPr>
          </a:p>
        </p:txBody>
      </p:sp>
      <p:sp>
        <p:nvSpPr>
          <p:cNvPr id="175" name="Rectangle 12"/>
          <p:cNvSpPr/>
          <p:nvPr/>
        </p:nvSpPr>
        <p:spPr>
          <a:xfrm>
            <a:off x="4722120" y="4648320"/>
            <a:ext cx="626760" cy="213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1" u="none" strike="noStrike">
                <a:solidFill>
                  <a:srgbClr val="000000"/>
                </a:solidFill>
                <a:effectLst/>
                <a:uFillTx/>
                <a:latin typeface="Arial"/>
              </a:rPr>
              <a:t>               </a:t>
            </a:r>
            <a:r>
              <a:rPr lang="en-US" sz="1400" b="1" u="none" strike="noStrike">
                <a:solidFill>
                  <a:srgbClr val="000000"/>
                </a:solidFill>
                <a:effectLst/>
                <a:uFillTx/>
                <a:latin typeface="Arial"/>
              </a:rPr>
              <a:t>6</a:t>
            </a:r>
            <a:endParaRPr lang="en-US" sz="1400" b="0" u="none" strike="noStrike">
              <a:solidFill>
                <a:srgbClr val="000000"/>
              </a:solidFill>
              <a:effectLst/>
              <a:uFillTx/>
              <a:latin typeface="Calibri"/>
            </a:endParaRPr>
          </a:p>
        </p:txBody>
      </p:sp>
      <p:sp>
        <p:nvSpPr>
          <p:cNvPr id="176" name="Line 13"/>
          <p:cNvSpPr/>
          <p:nvPr/>
        </p:nvSpPr>
        <p:spPr>
          <a:xfrm>
            <a:off x="4419720" y="4648320"/>
            <a:ext cx="1752480" cy="0"/>
          </a:xfrm>
          <a:prstGeom prst="line">
            <a:avLst/>
          </a:prstGeom>
          <a:ln w="20520">
            <a:solidFill>
              <a:srgbClr val="FF0000"/>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177" name="Line 14"/>
          <p:cNvSpPr/>
          <p:nvPr/>
        </p:nvSpPr>
        <p:spPr>
          <a:xfrm flipH="1">
            <a:off x="2351160" y="3846600"/>
            <a:ext cx="4473360" cy="1440"/>
          </a:xfrm>
          <a:prstGeom prst="line">
            <a:avLst/>
          </a:prstGeom>
          <a:ln w="20520">
            <a:solidFill>
              <a:srgbClr val="0000FF"/>
            </a:solidFill>
            <a:miter/>
          </a:ln>
        </p:spPr>
        <p:style>
          <a:lnRef idx="0">
            <a:scrgbClr r="0" g="0" b="0"/>
          </a:lnRef>
          <a:fillRef idx="0">
            <a:scrgbClr r="0" g="0" b="0"/>
          </a:fillRef>
          <a:effectRef idx="0">
            <a:scrgbClr r="0" g="0" b="0"/>
          </a:effectRef>
          <a:fontRef idx="minor"/>
        </p:style>
        <p:txBody>
          <a:bodyPr lIns="90000" tIns="-45360" rIns="90000" bIns="-45360" anchor="t">
            <a:noAutofit/>
          </a:bodyPr>
          <a:lstStyle/>
          <a:p>
            <a:endParaRPr lang="en-US" sz="1800" b="0" u="none" strike="noStrike">
              <a:solidFill>
                <a:srgbClr val="000000"/>
              </a:solidFill>
              <a:effectLst/>
              <a:uFillTx/>
              <a:latin typeface="Calibri"/>
            </a:endParaRPr>
          </a:p>
        </p:txBody>
      </p:sp>
      <p:sp>
        <p:nvSpPr>
          <p:cNvPr id="178" name="Rectangle 15"/>
          <p:cNvSpPr/>
          <p:nvPr/>
        </p:nvSpPr>
        <p:spPr>
          <a:xfrm>
            <a:off x="1722240" y="5076720"/>
            <a:ext cx="6510240" cy="2289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500" b="1" u="none" strike="noStrike">
                <a:solidFill>
                  <a:srgbClr val="000000"/>
                </a:solidFill>
                <a:effectLst/>
                <a:uFillTx/>
                <a:latin typeface="Arial"/>
              </a:rPr>
              <a:t>The project is likely to be completed within the range from optimistic to </a:t>
            </a:r>
            <a:endParaRPr lang="en-US" sz="1500" b="0" u="none" strike="noStrike">
              <a:solidFill>
                <a:srgbClr val="000000"/>
              </a:solidFill>
              <a:effectLst/>
              <a:uFillTx/>
              <a:latin typeface="Calibri"/>
            </a:endParaRPr>
          </a:p>
        </p:txBody>
      </p:sp>
      <p:sp>
        <p:nvSpPr>
          <p:cNvPr id="179" name="Rectangle 16"/>
          <p:cNvSpPr/>
          <p:nvPr/>
        </p:nvSpPr>
        <p:spPr>
          <a:xfrm>
            <a:off x="1450080" y="5308560"/>
            <a:ext cx="6596280" cy="4575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500" b="1" u="none" strike="noStrike">
                <a:solidFill>
                  <a:srgbClr val="000000"/>
                </a:solidFill>
                <a:effectLst/>
                <a:uFillTx/>
                <a:latin typeface="Arial"/>
              </a:rPr>
              <a:t>pessimistic 95% of the time (2 standard deviations).  There is also a 2.5%</a:t>
            </a:r>
            <a:endParaRPr lang="en-US" sz="15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500" b="1" u="none" strike="noStrike">
                <a:solidFill>
                  <a:srgbClr val="000000"/>
                </a:solidFill>
                <a:effectLst/>
                <a:uFillTx/>
                <a:latin typeface="Arial"/>
              </a:rPr>
              <a:t>chance that it will be finished in less than the optimistic estimate.</a:t>
            </a:r>
            <a:endParaRPr lang="en-US" sz="1500" b="0" u="none" strike="noStrike">
              <a:solidFill>
                <a:srgbClr val="000000"/>
              </a:solidFill>
              <a:effectLst/>
              <a:uFillTx/>
              <a:latin typeface="Calibri"/>
            </a:endParaRPr>
          </a:p>
        </p:txBody>
      </p:sp>
      <p:sp>
        <p:nvSpPr>
          <p:cNvPr id="180" name="Text Box 18"/>
          <p:cNvSpPr/>
          <p:nvPr/>
        </p:nvSpPr>
        <p:spPr>
          <a:xfrm>
            <a:off x="178200" y="3352680"/>
            <a:ext cx="1985760" cy="9478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Skewed</a:t>
            </a:r>
            <a:endParaRPr lang="en-US" sz="28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 Distribution</a:t>
            </a:r>
            <a:endParaRPr lang="en-US" sz="2800" b="0" u="none" strike="noStrike">
              <a:solidFill>
                <a:srgbClr val="000000"/>
              </a:solidFill>
              <a:effectLst/>
              <a:uFillTx/>
              <a:latin typeface="Calibri"/>
            </a:endParaRPr>
          </a:p>
        </p:txBody>
      </p:sp>
      <p:sp>
        <p:nvSpPr>
          <p:cNvPr id="181" name="Freeform 19"/>
          <p:cNvSpPr/>
          <p:nvPr/>
        </p:nvSpPr>
        <p:spPr>
          <a:xfrm>
            <a:off x="2514600" y="2959200"/>
            <a:ext cx="4495680" cy="736560"/>
          </a:xfrm>
          <a:custGeom>
            <a:avLst/>
            <a:gdLst>
              <a:gd name="textAreaLeft" fmla="*/ 0 w 4495680"/>
              <a:gd name="textAreaRight" fmla="*/ 4496040 w 4495680"/>
              <a:gd name="textAreaTop" fmla="*/ 0 h 736560"/>
              <a:gd name="textAreaBottom" fmla="*/ 736920 h 736560"/>
              <a:gd name="GluePoint1X" fmla="*/ 0 w 2832"/>
              <a:gd name="GluePoint1Y" fmla="*/ 2147483646 h 464"/>
              <a:gd name="GluePoint2X" fmla="*/ 2147483646 w 2832"/>
              <a:gd name="GluePoint2Y" fmla="*/ 2147483646 h 464"/>
              <a:gd name="GluePoint3X" fmla="*/ 2147483646 w 2832"/>
              <a:gd name="GluePoint3Y" fmla="*/ 2147483646 h 464"/>
              <a:gd name="GluePoint4X" fmla="*/ 2147483646 w 2832"/>
              <a:gd name="GluePoint4Y" fmla="*/ 2147483646 h 464"/>
              <a:gd name="GluePoint5X" fmla="*/ 2147483646 w 2832"/>
              <a:gd name="GluePoint5Y" fmla="*/ 2147483646 h 464"/>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832" h="464">
                <a:moveTo>
                  <a:pt x="0" y="440"/>
                </a:moveTo>
                <a:cubicBezTo>
                  <a:pt x="156" y="428"/>
                  <a:pt x="312" y="416"/>
                  <a:pt x="576" y="344"/>
                </a:cubicBezTo>
                <a:cubicBezTo>
                  <a:pt x="840" y="272"/>
                  <a:pt x="1264" y="0"/>
                  <a:pt x="1584" y="8"/>
                </a:cubicBezTo>
                <a:cubicBezTo>
                  <a:pt x="1904" y="16"/>
                  <a:pt x="2288" y="320"/>
                  <a:pt x="2496" y="392"/>
                </a:cubicBezTo>
                <a:cubicBezTo>
                  <a:pt x="2704" y="464"/>
                  <a:pt x="2768" y="432"/>
                  <a:pt x="2832" y="440"/>
                </a:cubicBezTo>
              </a:path>
            </a:pathLst>
          </a:custGeom>
          <a:noFill/>
          <a:ln w="9360">
            <a:solidFill>
              <a:srgbClr val="ED7D31"/>
            </a:solidFill>
            <a:round/>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182" name="Text Box 20"/>
          <p:cNvSpPr/>
          <p:nvPr/>
        </p:nvSpPr>
        <p:spPr>
          <a:xfrm>
            <a:off x="2499480" y="3973680"/>
            <a:ext cx="933480" cy="30744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a:solidFill>
                  <a:srgbClr val="000000"/>
                </a:solidFill>
                <a:effectLst/>
                <a:uFillTx/>
                <a:latin typeface="Times New Roman"/>
              </a:rPr>
              <a:t>Optimistic</a:t>
            </a:r>
            <a:endParaRPr lang="en-US" sz="1400" b="0" u="none" strike="noStrike">
              <a:solidFill>
                <a:srgbClr val="000000"/>
              </a:solidFill>
              <a:effectLst/>
              <a:uFillTx/>
              <a:latin typeface="Calibri"/>
            </a:endParaRPr>
          </a:p>
        </p:txBody>
      </p:sp>
      <p:sp>
        <p:nvSpPr>
          <p:cNvPr id="183" name="Text Box 21"/>
          <p:cNvSpPr/>
          <p:nvPr/>
        </p:nvSpPr>
        <p:spPr>
          <a:xfrm>
            <a:off x="5868720" y="3962520"/>
            <a:ext cx="983160" cy="30744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a:solidFill>
                  <a:srgbClr val="000000"/>
                </a:solidFill>
                <a:effectLst/>
                <a:uFillTx/>
                <a:latin typeface="Times New Roman"/>
              </a:rPr>
              <a:t>Pessimistic</a:t>
            </a:r>
            <a:endParaRPr lang="en-US" sz="1400" b="0" u="none" strike="noStrike">
              <a:solidFill>
                <a:srgbClr val="000000"/>
              </a:solidFill>
              <a:effectLst/>
              <a:uFillTx/>
              <a:latin typeface="Calibri"/>
            </a:endParaRPr>
          </a:p>
        </p:txBody>
      </p:sp>
      <p:sp>
        <p:nvSpPr>
          <p:cNvPr id="184" name="Text Box 22"/>
          <p:cNvSpPr/>
          <p:nvPr/>
        </p:nvSpPr>
        <p:spPr>
          <a:xfrm>
            <a:off x="4420440" y="3962520"/>
            <a:ext cx="646200" cy="30744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a:solidFill>
                  <a:srgbClr val="000000"/>
                </a:solidFill>
                <a:effectLst/>
                <a:uFillTx/>
                <a:latin typeface="Times New Roman"/>
              </a:rPr>
              <a:t>Likely</a:t>
            </a:r>
            <a:endParaRPr lang="en-US" sz="1400" b="0" u="none" strike="noStrike">
              <a:solidFill>
                <a:srgbClr val="000000"/>
              </a:solidFill>
              <a:effectLst/>
              <a:uFillTx/>
              <a:latin typeface="Calibri"/>
            </a:endParaRPr>
          </a:p>
        </p:txBody>
      </p:sp>
      <p:sp>
        <p:nvSpPr>
          <p:cNvPr id="185" name="Line 23"/>
          <p:cNvSpPr/>
          <p:nvPr/>
        </p:nvSpPr>
        <p:spPr>
          <a:xfrm>
            <a:off x="5029200" y="3048120"/>
            <a:ext cx="0" cy="838080"/>
          </a:xfrm>
          <a:prstGeom prst="line">
            <a:avLst/>
          </a:prstGeom>
          <a:ln w="28440">
            <a:solidFill>
              <a:srgbClr val="00FF00"/>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186"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87"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9F18EEB-3409-48B4-BEEA-138F30ADECC3}" type="slidenum">
              <a:rPr lang="en-US" sz="900" b="0" u="none" strike="noStrike">
                <a:solidFill>
                  <a:srgbClr val="595959"/>
                </a:solidFill>
                <a:effectLst/>
                <a:uFillTx/>
                <a:latin typeface="Calibri"/>
              </a:rPr>
              <a:t>22</a:t>
            </a:fld>
            <a:endParaRPr lang="en-US" sz="900" b="0" u="none" strike="noStrike">
              <a:solidFill>
                <a:srgbClr val="000000"/>
              </a:solidFill>
              <a:effectLst/>
              <a:uFillTx/>
              <a:latin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LOP</a:t>
            </a:r>
          </a:p>
        </p:txBody>
      </p:sp>
      <p:pic>
        <p:nvPicPr>
          <p:cNvPr id="189" name="Picture 3"/>
          <p:cNvPicPr/>
          <p:nvPr/>
        </p:nvPicPr>
        <p:blipFill>
          <a:blip r:embed="rId3"/>
          <a:stretch/>
        </p:blipFill>
        <p:spPr>
          <a:xfrm>
            <a:off x="-152280" y="1469880"/>
            <a:ext cx="9524880" cy="3949920"/>
          </a:xfrm>
          <a:prstGeom prst="rect">
            <a:avLst/>
          </a:prstGeom>
          <a:noFill/>
          <a:ln w="0">
            <a:noFill/>
          </a:ln>
        </p:spPr>
      </p:pic>
      <p:sp>
        <p:nvSpPr>
          <p:cNvPr id="190"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91"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1FD9F84-A499-4901-BBF2-FF45CB1F3350}" type="slidenum">
              <a:rPr lang="en-US" sz="900" b="0" u="none" strike="noStrike">
                <a:solidFill>
                  <a:srgbClr val="595959"/>
                </a:solidFill>
                <a:effectLst/>
                <a:uFillTx/>
                <a:latin typeface="Calibri"/>
              </a:rPr>
              <a:t>23</a:t>
            </a:fld>
            <a:endParaRPr lang="en-US" sz="900" b="0" u="none" strike="noStrike">
              <a:solidFill>
                <a:srgbClr val="000000"/>
              </a:solidFill>
              <a:effectLst/>
              <a:uFillTx/>
              <a:latin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0" u="none" strike="noStrike">
                <a:solidFill>
                  <a:srgbClr val="2E75B6"/>
                </a:solidFill>
                <a:effectLst/>
                <a:uFillTx/>
                <a:latin typeface="Cambria"/>
              </a:rPr>
              <a:t>Work Distribution Model</a:t>
            </a:r>
          </a:p>
        </p:txBody>
      </p:sp>
      <p:sp>
        <p:nvSpPr>
          <p:cNvPr id="193" name="TextBox 192"/>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Based on definition of the project lifecycle</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Uses project history (History Repeats Itself)</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Used with the other modeling techniques as a reality check</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Uses LOP for each piece (could be as small as a task or as large as a phase)</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For best results, the minimum number of pieces is 5 to 7 … maximum is 30</a:t>
            </a:r>
          </a:p>
        </p:txBody>
      </p:sp>
      <p:sp>
        <p:nvSpPr>
          <p:cNvPr id="194"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95"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FBA14D1-3D88-4DEB-A2AB-EBA24B732248}" type="slidenum">
              <a:rPr lang="en-US" sz="900" b="0" u="none" strike="noStrike">
                <a:solidFill>
                  <a:srgbClr val="595959"/>
                </a:solidFill>
                <a:effectLst/>
                <a:uFillTx/>
                <a:latin typeface="Calibri"/>
              </a:rPr>
              <a:t>24</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PlaceHolder 1"/>
          <p:cNvSpPr>
            <a:spLocks noGrp="1"/>
          </p:cNvSpPr>
          <p:nvPr>
            <p:ph type="title"/>
          </p:nvPr>
        </p:nvSpPr>
        <p:spPr>
          <a:xfrm>
            <a:off x="2971800" y="228240"/>
            <a:ext cx="54864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Wideband Delphi Tool</a:t>
            </a:r>
          </a:p>
        </p:txBody>
      </p:sp>
      <p:graphicFrame>
        <p:nvGraphicFramePr>
          <p:cNvPr id="197" name="Table 196"/>
          <p:cNvGraphicFramePr/>
          <p:nvPr/>
        </p:nvGraphicFramePr>
        <p:xfrm>
          <a:off x="990720" y="1600200"/>
          <a:ext cx="7772400" cy="4500000"/>
        </p:xfrm>
        <a:graphic>
          <a:graphicData uri="http://schemas.openxmlformats.org/drawingml/2006/table">
            <a:tbl>
              <a:tblPr/>
              <a:tblGrid>
                <a:gridCol w="1981080">
                  <a:extLst>
                    <a:ext uri="{9D8B030D-6E8A-4147-A177-3AD203B41FA5}">
                      <a16:colId xmlns:a16="http://schemas.microsoft.com/office/drawing/2014/main" val="20000"/>
                    </a:ext>
                  </a:extLst>
                </a:gridCol>
                <a:gridCol w="5791320">
                  <a:extLst>
                    <a:ext uri="{9D8B030D-6E8A-4147-A177-3AD203B41FA5}">
                      <a16:colId xmlns:a16="http://schemas.microsoft.com/office/drawing/2014/main" val="20001"/>
                    </a:ext>
                  </a:extLst>
                </a:gridCol>
              </a:tblGrid>
              <a:tr h="518760">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Name</a:t>
                      </a:r>
                      <a:endParaRPr lang="en-US" sz="28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Script</a:t>
                      </a:r>
                      <a:endParaRPr lang="en-US" sz="28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13680">
                      <a:solidFill>
                        <a:srgbClr val="000000"/>
                      </a:solidFill>
                      <a:prstDash val="solid"/>
                    </a:lnT>
                    <a:lnB w="5760">
                      <a:solidFill>
                        <a:srgbClr val="000000"/>
                      </a:solidFill>
                      <a:prstDash val="solid"/>
                    </a:lnB>
                    <a:noFill/>
                  </a:tcPr>
                </a:tc>
                <a:extLst>
                  <a:ext uri="{0D108BD9-81ED-4DB2-BD59-A6C34878D82A}">
                    <a16:rowId xmlns:a16="http://schemas.microsoft.com/office/drawing/2014/main" val="10000"/>
                  </a:ext>
                </a:extLst>
              </a:tr>
              <a:tr h="1374840">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Purpose</a:t>
                      </a:r>
                      <a:endParaRPr lang="en-US" sz="28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A repeatable process for estimation.  Using it, a project team can generate a consensus on estimates for the completion of the project.</a:t>
                      </a:r>
                      <a:endParaRPr lang="en-US" sz="2000" b="0" u="none" strike="noStrike">
                        <a:solidFill>
                          <a:srgbClr val="000000"/>
                        </a:solidFill>
                        <a:effectLst/>
                        <a:uFillTx/>
                        <a:latin typeface="Calibri"/>
                      </a:endParaRPr>
                    </a:p>
                    <a:p>
                      <a:pPr>
                        <a:lnSpc>
                          <a:spcPct val="10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01"/>
                  </a:ext>
                </a:extLst>
              </a:tr>
              <a:tr h="2606400">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Work Products</a:t>
                      </a:r>
                      <a:endParaRPr lang="en-US" sz="28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13680">
                      <a:solidFill>
                        <a:srgbClr val="000000"/>
                      </a:solidFill>
                      <a:prstDash val="solid"/>
                    </a:lnB>
                    <a:noFill/>
                  </a:tcPr>
                </a:tc>
                <a:tc>
                  <a:txBody>
                    <a:bodyPr/>
                    <a:lstStyle/>
                    <a:p>
                      <a:pPr>
                        <a:lnSpc>
                          <a:spcPct val="10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i="1" u="none" strike="noStrike">
                          <a:solidFill>
                            <a:srgbClr val="000000"/>
                          </a:solidFill>
                          <a:effectLst/>
                          <a:uFillTx/>
                          <a:latin typeface="Times New Roman"/>
                        </a:rPr>
                        <a:t>Input</a:t>
                      </a:r>
                      <a:endParaRPr lang="en-US" sz="2000" b="0" u="none" strike="noStrike">
                        <a:solidFill>
                          <a:srgbClr val="000000"/>
                        </a:solidFill>
                        <a:effectLst/>
                        <a:uFillTx/>
                        <a:latin typeface="Calibri"/>
                      </a:endParaRPr>
                    </a:p>
                    <a:p>
                      <a:pPr>
                        <a:lnSpc>
                          <a:spcPct val="10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Vision and scope document, or other documentation</a:t>
                      </a:r>
                      <a:endParaRPr lang="en-US" sz="2000" b="0" u="none" strike="noStrike">
                        <a:solidFill>
                          <a:srgbClr val="000000"/>
                        </a:solidFill>
                        <a:effectLst/>
                        <a:uFillTx/>
                        <a:latin typeface="Calibri"/>
                      </a:endParaRPr>
                    </a:p>
                    <a:p>
                      <a:pPr>
                        <a:lnSpc>
                          <a:spcPct val="10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product being estimated</a:t>
                      </a:r>
                      <a:endParaRPr lang="en-US" sz="2000" b="0" u="none" strike="noStrike">
                        <a:solidFill>
                          <a:srgbClr val="000000"/>
                        </a:solidFill>
                        <a:effectLst/>
                        <a:uFillTx/>
                        <a:latin typeface="Calibri"/>
                      </a:endParaRPr>
                    </a:p>
                    <a:p>
                      <a:pPr>
                        <a:lnSpc>
                          <a:spcPct val="10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i="1" u="none" strike="noStrike">
                          <a:solidFill>
                            <a:srgbClr val="000000"/>
                          </a:solidFill>
                          <a:effectLst/>
                          <a:uFillTx/>
                          <a:latin typeface="Times New Roman"/>
                        </a:rPr>
                        <a:t>Output</a:t>
                      </a:r>
                      <a:endParaRPr lang="en-US" sz="2000" b="0" u="none" strike="noStrike">
                        <a:solidFill>
                          <a:srgbClr val="000000"/>
                        </a:solidFill>
                        <a:effectLst/>
                        <a:uFillTx/>
                        <a:latin typeface="Calibri"/>
                      </a:endParaRPr>
                    </a:p>
                    <a:p>
                      <a:pPr>
                        <a:lnSpc>
                          <a:spcPct val="10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Work breakdown structure (WBS)</a:t>
                      </a:r>
                      <a:endParaRPr lang="en-US" sz="2000" b="0" u="none" strike="noStrike">
                        <a:solidFill>
                          <a:srgbClr val="000000"/>
                        </a:solidFill>
                        <a:effectLst/>
                        <a:uFillTx/>
                        <a:latin typeface="Calibri"/>
                      </a:endParaRPr>
                    </a:p>
                    <a:p>
                      <a:pPr>
                        <a:lnSpc>
                          <a:spcPct val="10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Effort estimates for each of the tasks in the WBS</a:t>
                      </a:r>
                      <a:endParaRPr lang="en-US" sz="2000" b="0" u="none" strike="noStrike">
                        <a:solidFill>
                          <a:srgbClr val="000000"/>
                        </a:solidFill>
                        <a:effectLst/>
                        <a:uFillTx/>
                        <a:latin typeface="Calibri"/>
                      </a:endParaRPr>
                    </a:p>
                    <a:p>
                      <a:pPr>
                        <a:lnSpc>
                          <a:spcPct val="10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13680">
                      <a:solidFill>
                        <a:srgbClr val="000000"/>
                      </a:solidFill>
                      <a:prstDash val="solid"/>
                    </a:lnB>
                    <a:noFill/>
                  </a:tcPr>
                </a:tc>
                <a:extLst>
                  <a:ext uri="{0D108BD9-81ED-4DB2-BD59-A6C34878D82A}">
                    <a16:rowId xmlns:a16="http://schemas.microsoft.com/office/drawing/2014/main" val="10002"/>
                  </a:ext>
                </a:extLst>
              </a:tr>
            </a:tbl>
          </a:graphicData>
        </a:graphic>
      </p:graphicFrame>
      <p:pic>
        <p:nvPicPr>
          <p:cNvPr id="198" name="Rectangle 3"/>
          <p:cNvPicPr/>
          <p:nvPr/>
        </p:nvPicPr>
        <p:blipFill>
          <a:blip r:embed="rId2"/>
          <a:stretch/>
        </p:blipFill>
        <p:spPr>
          <a:xfrm>
            <a:off x="5334120" y="5937120"/>
            <a:ext cx="3108240" cy="920880"/>
          </a:xfrm>
          <a:prstGeom prst="rect">
            <a:avLst/>
          </a:prstGeom>
          <a:noFill/>
          <a:ln w="0">
            <a:noFill/>
          </a:ln>
        </p:spPr>
      </p:pic>
    </p:spTree>
  </p:cSld>
  <p:clrMapOvr>
    <a:masterClrMapping/>
  </p:clrMapOvr>
  <p:transition spd="med">
    <p:fade/>
  </p:transition>
  <p:timing>
    <p:tnLst>
      <p:par>
        <p:cTn id="1" dur="indefinite" restart="never" nodeType="tmRoot">
          <p:childTnLst>
            <p:seq>
              <p:cTn id="2" dur="indefinite" nodeType="mainSeq">
                <p:childTnLst>
                  <p:par>
                    <p:cTn id="3" fill="hold" nodeType="clickEffect">
                      <p:stCondLst>
                        <p:cond delay="0"/>
                      </p:stCondLst>
                      <p:childTnLst>
                        <p:par>
                          <p:cTn id="4" fill="hold" nodeType="withEffect">
                            <p:stCondLst>
                              <p:cond delay="0"/>
                            </p:stCondLst>
                            <p:childTnLst>
                              <p:par>
                                <p:cTn id="5" presetID="53" presetClass="entr" fill="hold" nodeType="afterEffect">
                                  <p:stCondLst>
                                    <p:cond delay="0"/>
                                  </p:stCondLst>
                                  <p:childTnLst>
                                    <p:set>
                                      <p:cBhvr>
                                        <p:cTn id="6" dur="1" fill="hold">
                                          <p:stCondLst>
                                            <p:cond delay="0"/>
                                          </p:stCondLst>
                                        </p:cTn>
                                        <p:tgtEl>
                                          <p:spTgt spid="198"/>
                                        </p:tgtEl>
                                        <p:attrNameLst>
                                          <p:attrName>style.visibility</p:attrName>
                                        </p:attrNameLst>
                                      </p:cBhvr>
                                      <p:to>
                                        <p:strVal val="visible"/>
                                      </p:to>
                                    </p:set>
                                    <p:anim calcmode="lin" valueType="num">
                                      <p:cBhvr additive="repl">
                                        <p:cTn id="7" dur="2000" fill="hold"/>
                                        <p:tgtEl>
                                          <p:spTgt spid="198"/>
                                        </p:tgtEl>
                                        <p:attrNameLst>
                                          <p:attrName>ppt_w</p:attrName>
                                        </p:attrNameLst>
                                      </p:cBhvr>
                                      <p:tavLst>
                                        <p:tav tm="0">
                                          <p:val>
                                            <p:fltVal val="0"/>
                                          </p:val>
                                        </p:tav>
                                        <p:tav tm="100000">
                                          <p:val>
                                            <p:strVal val="#ppt_w"/>
                                          </p:val>
                                        </p:tav>
                                      </p:tavLst>
                                    </p:anim>
                                    <p:anim calcmode="lin" valueType="num">
                                      <p:cBhvr additive="repl">
                                        <p:cTn id="8" dur="2000" fill="hold"/>
                                        <p:tgtEl>
                                          <p:spTgt spid="198"/>
                                        </p:tgtEl>
                                        <p:attrNameLst>
                                          <p:attrName>ppt_h</p:attrName>
                                        </p:attrNameLst>
                                      </p:cBhvr>
                                      <p:tavLst>
                                        <p:tav tm="0">
                                          <p:val>
                                            <p:fltVal val="0"/>
                                          </p:val>
                                        </p:tav>
                                        <p:tav tm="100000">
                                          <p:val>
                                            <p:strVal val="#ppt_h"/>
                                          </p:val>
                                        </p:tav>
                                      </p:tavLst>
                                    </p:anim>
                                    <p:animEffect transition="in" filter="fade">
                                      <p:cBhvr additive="repl">
                                        <p:cTn id="9" dur="2000"/>
                                        <p:tgtEl>
                                          <p:spTgt spid="198"/>
                                        </p:tgtEl>
                                      </p:cBhvr>
                                    </p:animEffect>
                                  </p:childTnLst>
                                </p:cTn>
                              </p:par>
                            </p:childTnLst>
                          </p:cTn>
                        </p:par>
                      </p:childTnLst>
                    </p:cTn>
                  </p:par>
                  <p:par>
                    <p:cTn id="10" fill="hold" nodeType="clickEffect">
                      <p:stCondLst>
                        <p:cond delay="indefinite"/>
                      </p:stCondLst>
                      <p:childTnLst>
                        <p:par>
                          <p:cTn id="11" fill="hold" nodeType="withEffect">
                            <p:stCondLst>
                              <p:cond delay="0"/>
                            </p:stCondLst>
                            <p:childTnLst>
                              <p:par>
                                <p:cTn id="12" presetID="2" presetClass="exit" presetSubtype="4" fill="hold" nodeType="clickEffect">
                                  <p:stCondLst>
                                    <p:cond delay="0"/>
                                  </p:stCondLst>
                                  <p:childTnLst>
                                    <p:anim calcmode="lin" valueType="num">
                                      <p:cBhvr additive="base">
                                        <p:cTn id="13" dur="500"/>
                                        <p:tgtEl>
                                          <p:spTgt spid="198"/>
                                        </p:tgtEl>
                                        <p:attrNameLst>
                                          <p:attrName>ppt_x</p:attrName>
                                        </p:attrNameLst>
                                      </p:cBhvr>
                                      <p:tavLst>
                                        <p:tav tm="0">
                                          <p:val>
                                            <p:strVal val="#ppt_x"/>
                                          </p:val>
                                        </p:tav>
                                        <p:tav tm="100000">
                                          <p:val>
                                            <p:strVal val="#ppt_x"/>
                                          </p:val>
                                        </p:tav>
                                      </p:tavLst>
                                    </p:anim>
                                    <p:anim calcmode="lin" valueType="num">
                                      <p:cBhvr additive="base">
                                        <p:cTn id="14" dur="500"/>
                                        <p:tgtEl>
                                          <p:spTgt spid="198"/>
                                        </p:tgtEl>
                                        <p:attrNameLst>
                                          <p:attrName>ppt_y</p:attrName>
                                        </p:attrNameLst>
                                      </p:cBhvr>
                                      <p:tavLst>
                                        <p:tav tm="0">
                                          <p:val>
                                            <p:strVal val="#ppt_y"/>
                                          </p:val>
                                        </p:tav>
                                        <p:tav tm="100000">
                                          <p:val>
                                            <p:strVal val="1+#ppt_h/2"/>
                                          </p:val>
                                        </p:tav>
                                      </p:tavLst>
                                    </p:anim>
                                    <p:set>
                                      <p:cBhvr>
                                        <p:cTn id="15" dur="1" fill="hold">
                                          <p:stCondLst>
                                            <p:cond delay="499"/>
                                          </p:stCondLst>
                                        </p:cTn>
                                        <p:tgtEl>
                                          <p:spTgt spid="19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PlaceHolder 1"/>
          <p:cNvSpPr>
            <a:spLocks noGrp="1"/>
          </p:cNvSpPr>
          <p:nvPr>
            <p:ph type="title"/>
          </p:nvPr>
        </p:nvSpPr>
        <p:spPr>
          <a:xfrm>
            <a:off x="2971800" y="228240"/>
            <a:ext cx="54864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Wide Band Delphi</a:t>
            </a:r>
          </a:p>
        </p:txBody>
      </p:sp>
      <p:graphicFrame>
        <p:nvGraphicFramePr>
          <p:cNvPr id="200" name="Table 199"/>
          <p:cNvGraphicFramePr/>
          <p:nvPr/>
        </p:nvGraphicFramePr>
        <p:xfrm>
          <a:off x="914400" y="1295280"/>
          <a:ext cx="7772400" cy="5437800"/>
        </p:xfrm>
        <a:graphic>
          <a:graphicData uri="http://schemas.openxmlformats.org/drawingml/2006/table">
            <a:tbl>
              <a:tblPr/>
              <a:tblGrid>
                <a:gridCol w="1676520">
                  <a:extLst>
                    <a:ext uri="{9D8B030D-6E8A-4147-A177-3AD203B41FA5}">
                      <a16:colId xmlns:a16="http://schemas.microsoft.com/office/drawing/2014/main" val="20000"/>
                    </a:ext>
                  </a:extLst>
                </a:gridCol>
                <a:gridCol w="6095880">
                  <a:extLst>
                    <a:ext uri="{9D8B030D-6E8A-4147-A177-3AD203B41FA5}">
                      <a16:colId xmlns:a16="http://schemas.microsoft.com/office/drawing/2014/main" val="20001"/>
                    </a:ext>
                  </a:extLst>
                </a:gridCol>
              </a:tblGrid>
              <a:tr h="518760">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Name</a:t>
                      </a:r>
                      <a:endParaRPr lang="en-US" sz="28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Script</a:t>
                      </a:r>
                      <a:endParaRPr lang="en-US" sz="28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13680">
                      <a:solidFill>
                        <a:srgbClr val="000000"/>
                      </a:solidFill>
                      <a:prstDash val="solid"/>
                    </a:lnT>
                    <a:lnB w="5760">
                      <a:solidFill>
                        <a:srgbClr val="000000"/>
                      </a:solidFill>
                      <a:prstDash val="solid"/>
                    </a:lnB>
                    <a:noFill/>
                  </a:tcPr>
                </a:tc>
                <a:extLst>
                  <a:ext uri="{0D108BD9-81ED-4DB2-BD59-A6C34878D82A}">
                    <a16:rowId xmlns:a16="http://schemas.microsoft.com/office/drawing/2014/main" val="10000"/>
                  </a:ext>
                </a:extLst>
              </a:tr>
              <a:tr h="4919040">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Entry Criteria</a:t>
                      </a:r>
                      <a:endParaRPr lang="en-US" sz="28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13680">
                      <a:solidFill>
                        <a:srgbClr val="000000"/>
                      </a:solidFill>
                      <a:prstDash val="solid"/>
                    </a:lnB>
                    <a:noFill/>
                  </a:tcPr>
                </a:tc>
                <a:tc>
                  <a:txBody>
                    <a:bodyPr/>
                    <a:lstStyle/>
                    <a:p>
                      <a:pPr>
                        <a:lnSpc>
                          <a:spcPct val="10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The following criteria should be met in order for the Delphi process to be effective:</a:t>
                      </a:r>
                      <a:endParaRPr lang="en-US" sz="2000" b="0" u="none" strike="noStrike">
                        <a:solidFill>
                          <a:srgbClr val="000000"/>
                        </a:solidFill>
                        <a:effectLst/>
                        <a:uFillTx/>
                        <a:latin typeface="Calibri"/>
                      </a:endParaRPr>
                    </a:p>
                    <a:p>
                      <a:pPr>
                        <a:lnSpc>
                          <a:spcPct val="10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 The vision and scope document (or other documentation that defines the scope of the work product being estimated) have been agreed to by the stakeholders, users, managers, and engineering team.  If no vision and scope document is available, there must be enough supporting documentation for the team to understand the work product.</a:t>
                      </a:r>
                      <a:endParaRPr lang="en-US" sz="2000" b="0" u="none" strike="noStrike">
                        <a:solidFill>
                          <a:srgbClr val="000000"/>
                        </a:solidFill>
                        <a:effectLst/>
                        <a:uFillTx/>
                        <a:latin typeface="Calibri"/>
                      </a:endParaRPr>
                    </a:p>
                    <a:p>
                      <a:pPr>
                        <a:lnSpc>
                          <a:spcPct val="10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 The kickoff meeting and estimation session have been scheduled (each at least two hours).</a:t>
                      </a:r>
                      <a:endParaRPr lang="en-US" sz="2000" b="0" u="none" strike="noStrike">
                        <a:solidFill>
                          <a:srgbClr val="000000"/>
                        </a:solidFill>
                        <a:effectLst/>
                        <a:uFillTx/>
                        <a:latin typeface="Calibri"/>
                      </a:endParaRPr>
                    </a:p>
                    <a:p>
                      <a:pPr>
                        <a:lnSpc>
                          <a:spcPct val="10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 The project manager and the moderator agree on the goal of the estimation session by identifying the scope of the work to be estimated.</a:t>
                      </a:r>
                      <a:endParaRPr lang="en-US" sz="2000" b="0" u="none" strike="noStrike">
                        <a:solidFill>
                          <a:srgbClr val="000000"/>
                        </a:solidFill>
                        <a:effectLst/>
                        <a:uFillTx/>
                        <a:latin typeface="Calibri"/>
                      </a:endParaRPr>
                    </a:p>
                    <a:p>
                      <a:pPr>
                        <a:lnSpc>
                          <a:spcPct val="10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1368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PlaceHolder 1"/>
          <p:cNvSpPr>
            <a:spLocks noGrp="1"/>
          </p:cNvSpPr>
          <p:nvPr>
            <p:ph type="title"/>
          </p:nvPr>
        </p:nvSpPr>
        <p:spPr>
          <a:xfrm>
            <a:off x="2971800" y="228240"/>
            <a:ext cx="54864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Wide Band Delphi</a:t>
            </a:r>
          </a:p>
        </p:txBody>
      </p:sp>
      <p:graphicFrame>
        <p:nvGraphicFramePr>
          <p:cNvPr id="202" name="Table 201"/>
          <p:cNvGraphicFramePr/>
          <p:nvPr/>
        </p:nvGraphicFramePr>
        <p:xfrm>
          <a:off x="990720" y="1676520"/>
          <a:ext cx="7772400" cy="4303360"/>
        </p:xfrm>
        <a:graphic>
          <a:graphicData uri="http://schemas.openxmlformats.org/drawingml/2006/table">
            <a:tbl>
              <a:tblPr/>
              <a:tblGrid>
                <a:gridCol w="1828800">
                  <a:extLst>
                    <a:ext uri="{9D8B030D-6E8A-4147-A177-3AD203B41FA5}">
                      <a16:colId xmlns:a16="http://schemas.microsoft.com/office/drawing/2014/main" val="20000"/>
                    </a:ext>
                  </a:extLst>
                </a:gridCol>
                <a:gridCol w="5943600">
                  <a:extLst>
                    <a:ext uri="{9D8B030D-6E8A-4147-A177-3AD203B41FA5}">
                      <a16:colId xmlns:a16="http://schemas.microsoft.com/office/drawing/2014/main" val="20001"/>
                    </a:ext>
                  </a:extLst>
                </a:gridCol>
              </a:tblGrid>
              <a:tr h="518760">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Name </a:t>
                      </a:r>
                      <a:endParaRPr lang="en-US" sz="28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Script</a:t>
                      </a:r>
                      <a:endParaRPr lang="en-US" sz="28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13680">
                      <a:solidFill>
                        <a:srgbClr val="000000"/>
                      </a:solidFill>
                      <a:prstDash val="solid"/>
                    </a:lnT>
                    <a:lnB w="5760">
                      <a:solidFill>
                        <a:srgbClr val="000000"/>
                      </a:solidFill>
                      <a:prstDash val="solid"/>
                    </a:lnB>
                    <a:noFill/>
                  </a:tcPr>
                </a:tc>
                <a:extLst>
                  <a:ext uri="{0D108BD9-81ED-4DB2-BD59-A6C34878D82A}">
                    <a16:rowId xmlns:a16="http://schemas.microsoft.com/office/drawing/2014/main" val="10000"/>
                  </a:ext>
                </a:extLst>
              </a:tr>
              <a:tr h="3772440">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Basic Course of Events</a:t>
                      </a:r>
                      <a:endParaRPr lang="en-US" sz="28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13680">
                      <a:solidFill>
                        <a:srgbClr val="000000"/>
                      </a:solidFill>
                      <a:prstDash val="solid"/>
                    </a:lnB>
                    <a:noFill/>
                  </a:tcPr>
                </a:tc>
                <a:tc>
                  <a:txBody>
                    <a:bodyPr/>
                    <a:lstStyle/>
                    <a:p>
                      <a:pPr marL="533520" indent="-533520">
                        <a:lnSpc>
                          <a:spcPct val="100000"/>
                        </a:lnSpc>
                        <a:spcBef>
                          <a:spcPts val="451"/>
                        </a:spcBef>
                        <a:buClr>
                          <a:srgbClr val="000000"/>
                        </a:buClr>
                        <a:buFont typeface="Times New Roman"/>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Times New Roman"/>
                        </a:rPr>
                        <a:t>Choosing the team. The project manager selects the estimation team and a moderator.  The team should consist of three to seven project team members.  The team should include representatives from every engineering group that will be involved in the development of the work product being estimated.</a:t>
                      </a:r>
                      <a:endParaRPr lang="en-US" sz="1800" b="0" u="none" strike="noStrike">
                        <a:solidFill>
                          <a:srgbClr val="000000"/>
                        </a:solidFill>
                        <a:effectLst/>
                        <a:uFillTx/>
                        <a:latin typeface="Calibri"/>
                      </a:endParaRPr>
                    </a:p>
                    <a:p>
                      <a:pPr marL="533520" indent="-533520">
                        <a:lnSpc>
                          <a:spcPct val="100000"/>
                        </a:lnSpc>
                        <a:spcBef>
                          <a:spcPts val="45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Times New Roman"/>
                        </a:rPr>
                        <a:t>2. Kickoff meeting.  The moderator prepares the team and leads a discussion to brainstorm assumptions, generate a WBS, and decide on the units of estimation.</a:t>
                      </a:r>
                      <a:endParaRPr lang="en-US" sz="1800" b="0" u="none" strike="noStrike">
                        <a:solidFill>
                          <a:srgbClr val="000000"/>
                        </a:solidFill>
                        <a:effectLst/>
                        <a:uFillTx/>
                        <a:latin typeface="Calibri"/>
                      </a:endParaRPr>
                    </a:p>
                    <a:p>
                      <a:pPr marL="533520" indent="-533520">
                        <a:lnSpc>
                          <a:spcPct val="100000"/>
                        </a:lnSpc>
                        <a:spcBef>
                          <a:spcPts val="45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Times New Roman"/>
                        </a:rPr>
                        <a:t>3. Individual preparation.  After the kickoff meeting, each team member individually generates the initial estimates for each task in the WBS, documenting any changes to the WBS and missing assumptions.</a:t>
                      </a:r>
                      <a:endParaRPr lang="en-US" sz="18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1368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PlaceHolder 1"/>
          <p:cNvSpPr>
            <a:spLocks noGrp="1"/>
          </p:cNvSpPr>
          <p:nvPr>
            <p:ph type="title"/>
          </p:nvPr>
        </p:nvSpPr>
        <p:spPr>
          <a:xfrm>
            <a:off x="2971800" y="228240"/>
            <a:ext cx="54864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Wide Band Delphi</a:t>
            </a:r>
          </a:p>
        </p:txBody>
      </p:sp>
      <p:graphicFrame>
        <p:nvGraphicFramePr>
          <p:cNvPr id="204" name="Table 203"/>
          <p:cNvGraphicFramePr/>
          <p:nvPr/>
        </p:nvGraphicFramePr>
        <p:xfrm>
          <a:off x="990720" y="1523880"/>
          <a:ext cx="7772400" cy="4663720"/>
        </p:xfrm>
        <a:graphic>
          <a:graphicData uri="http://schemas.openxmlformats.org/drawingml/2006/table">
            <a:tbl>
              <a:tblPr/>
              <a:tblGrid>
                <a:gridCol w="1447560">
                  <a:extLst>
                    <a:ext uri="{9D8B030D-6E8A-4147-A177-3AD203B41FA5}">
                      <a16:colId xmlns:a16="http://schemas.microsoft.com/office/drawing/2014/main" val="20000"/>
                    </a:ext>
                  </a:extLst>
                </a:gridCol>
                <a:gridCol w="6324840">
                  <a:extLst>
                    <a:ext uri="{9D8B030D-6E8A-4147-A177-3AD203B41FA5}">
                      <a16:colId xmlns:a16="http://schemas.microsoft.com/office/drawing/2014/main" val="20001"/>
                    </a:ext>
                  </a:extLst>
                </a:gridCol>
              </a:tblGrid>
              <a:tr h="604800">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Name</a:t>
                      </a:r>
                      <a:endParaRPr lang="en-US" sz="28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Script</a:t>
                      </a:r>
                      <a:endParaRPr lang="en-US" sz="28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13680">
                      <a:solidFill>
                        <a:srgbClr val="000000"/>
                      </a:solidFill>
                      <a:prstDash val="solid"/>
                    </a:lnT>
                    <a:lnB w="5760">
                      <a:solidFill>
                        <a:srgbClr val="000000"/>
                      </a:solidFill>
                      <a:prstDash val="solid"/>
                    </a:lnB>
                    <a:noFill/>
                  </a:tcPr>
                </a:tc>
                <a:extLst>
                  <a:ext uri="{0D108BD9-81ED-4DB2-BD59-A6C34878D82A}">
                    <a16:rowId xmlns:a16="http://schemas.microsoft.com/office/drawing/2014/main" val="10000"/>
                  </a:ext>
                </a:extLst>
              </a:tr>
              <a:tr h="4046760">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Basic Course of Events</a:t>
                      </a:r>
                      <a:endParaRPr lang="en-US" sz="2800" b="0" u="none" strike="noStrike">
                        <a:solidFill>
                          <a:srgbClr val="000000"/>
                        </a:solidFill>
                        <a:effectLst/>
                        <a:uFillTx/>
                        <a:latin typeface="Calibri"/>
                      </a:endParaRPr>
                    </a:p>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(Con’t.)</a:t>
                      </a:r>
                      <a:endParaRPr lang="en-US" sz="28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13680">
                      <a:solidFill>
                        <a:srgbClr val="000000"/>
                      </a:solidFill>
                      <a:prstDash val="solid"/>
                    </a:lnB>
                    <a:noFill/>
                  </a:tcPr>
                </a:tc>
                <a:tc>
                  <a:txBody>
                    <a:bodyPr/>
                    <a:lstStyle/>
                    <a:p>
                      <a:pPr>
                        <a:lnSpc>
                          <a:spcPct val="100000"/>
                        </a:lnSpc>
                        <a:spcBef>
                          <a:spcPts val="45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Times New Roman"/>
                        </a:rPr>
                        <a:t>4. Estimation session. The moderator leads the team through a series of iterative steps to gain consensus on the estimates.  At the start of the iteration, the moderator charts the estimates on the whiteboard so the estimators can see the range of estimates.  The team resolves issues and revises estimates without revealing specific numbers.  The cycle repeats until either no estimator wants to change his or her estimate, the estimators agree that the range is acceptable, or two hours have elapsed. </a:t>
                      </a:r>
                      <a:endParaRPr lang="en-US" sz="1800" b="0" u="none" strike="noStrike">
                        <a:solidFill>
                          <a:srgbClr val="000000"/>
                        </a:solidFill>
                        <a:effectLst/>
                        <a:uFillTx/>
                        <a:latin typeface="Calibri"/>
                      </a:endParaRPr>
                    </a:p>
                    <a:p>
                      <a:pPr>
                        <a:lnSpc>
                          <a:spcPct val="100000"/>
                        </a:lnSpc>
                        <a:spcBef>
                          <a:spcPts val="45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Times New Roman"/>
                        </a:rPr>
                        <a:t>5. Assembling tasks.  The project manager works with the team to collect the estimates from the team members at the end of the meeting and compiles the final task list, estimates, and assumptions. </a:t>
                      </a:r>
                      <a:endParaRPr lang="en-US" sz="1800" b="0" u="none" strike="noStrike">
                        <a:solidFill>
                          <a:srgbClr val="000000"/>
                        </a:solidFill>
                        <a:effectLst/>
                        <a:uFillTx/>
                        <a:latin typeface="Calibri"/>
                      </a:endParaRPr>
                    </a:p>
                    <a:p>
                      <a:pPr>
                        <a:lnSpc>
                          <a:spcPct val="100000"/>
                        </a:lnSpc>
                        <a:spcBef>
                          <a:spcPts val="45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Times New Roman"/>
                        </a:rPr>
                        <a:t>6. Reviewing results.  The project manager reviews the final task list with the estimation team.</a:t>
                      </a:r>
                      <a:endParaRPr lang="en-US" sz="18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13680">
                      <a:solidFill>
                        <a:srgbClr val="000000"/>
                      </a:solidFill>
                      <a:prstDash val="solid"/>
                    </a:lnB>
                    <a:noFill/>
                  </a:tcPr>
                </a:tc>
                <a:extLst>
                  <a:ext uri="{0D108BD9-81ED-4DB2-BD59-A6C34878D82A}">
                    <a16:rowId xmlns:a16="http://schemas.microsoft.com/office/drawing/2014/main" val="10001"/>
                  </a:ext>
                </a:extLst>
              </a:tr>
            </a:tbl>
          </a:graphicData>
        </a:graphic>
      </p:graphicFrame>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PlaceHolder 1"/>
          <p:cNvSpPr>
            <a:spLocks noGrp="1"/>
          </p:cNvSpPr>
          <p:nvPr>
            <p:ph type="title"/>
          </p:nvPr>
        </p:nvSpPr>
        <p:spPr>
          <a:xfrm>
            <a:off x="2971800" y="228240"/>
            <a:ext cx="54864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Wide Band Delphi</a:t>
            </a:r>
          </a:p>
        </p:txBody>
      </p:sp>
      <p:graphicFrame>
        <p:nvGraphicFramePr>
          <p:cNvPr id="206" name="Table 205"/>
          <p:cNvGraphicFramePr/>
          <p:nvPr/>
        </p:nvGraphicFramePr>
        <p:xfrm>
          <a:off x="1295280" y="1295280"/>
          <a:ext cx="7620120" cy="5123580"/>
        </p:xfrm>
        <a:graphic>
          <a:graphicData uri="http://schemas.openxmlformats.org/drawingml/2006/table">
            <a:tbl>
              <a:tblPr/>
              <a:tblGrid>
                <a:gridCol w="1717920">
                  <a:extLst>
                    <a:ext uri="{9D8B030D-6E8A-4147-A177-3AD203B41FA5}">
                      <a16:colId xmlns:a16="http://schemas.microsoft.com/office/drawing/2014/main" val="20000"/>
                    </a:ext>
                  </a:extLst>
                </a:gridCol>
                <a:gridCol w="5902200">
                  <a:extLst>
                    <a:ext uri="{9D8B030D-6E8A-4147-A177-3AD203B41FA5}">
                      <a16:colId xmlns:a16="http://schemas.microsoft.com/office/drawing/2014/main" val="20001"/>
                    </a:ext>
                  </a:extLst>
                </a:gridCol>
              </a:tblGrid>
              <a:tr h="635400">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Name</a:t>
                      </a:r>
                      <a:endParaRPr lang="en-US" sz="28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Script</a:t>
                      </a:r>
                      <a:endParaRPr lang="en-US" sz="28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13680">
                      <a:solidFill>
                        <a:srgbClr val="000000"/>
                      </a:solidFill>
                      <a:prstDash val="solid"/>
                    </a:lnT>
                    <a:lnB w="5760">
                      <a:solidFill>
                        <a:srgbClr val="000000"/>
                      </a:solidFill>
                      <a:prstDash val="solid"/>
                    </a:lnB>
                    <a:noFill/>
                  </a:tcPr>
                </a:tc>
                <a:extLst>
                  <a:ext uri="{0D108BD9-81ED-4DB2-BD59-A6C34878D82A}">
                    <a16:rowId xmlns:a16="http://schemas.microsoft.com/office/drawing/2014/main" val="10000"/>
                  </a:ext>
                </a:extLst>
              </a:tr>
              <a:tr h="3223800">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Other paths</a:t>
                      </a:r>
                      <a:endParaRPr lang="en-US" sz="28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45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Times New Roman"/>
                        </a:rPr>
                        <a:t>1. During Step 1, if the team determines that there is not enough information known about the project to perform an estimate, the script ends.  Before the script can be started again, the project manager must document the missing information by creating or modifying the vision and scope document.</a:t>
                      </a:r>
                      <a:endParaRPr lang="en-US" sz="1800" b="0" u="none" strike="noStrike">
                        <a:solidFill>
                          <a:srgbClr val="000000"/>
                        </a:solidFill>
                        <a:effectLst/>
                        <a:uFillTx/>
                        <a:latin typeface="Calibri"/>
                      </a:endParaRPr>
                    </a:p>
                    <a:p>
                      <a:pPr>
                        <a:lnSpc>
                          <a:spcPct val="100000"/>
                        </a:lnSpc>
                        <a:spcBef>
                          <a:spcPts val="45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Times New Roman"/>
                        </a:rPr>
                        <a:t>2. During either Step 1 or 3, if the team determines that there are outstanding issues that must be resolved before the estimate can be made, they agree upon a plan to resolve the issues and the script ends.</a:t>
                      </a:r>
                      <a:endParaRPr lang="en-US" sz="1800" b="0" u="none" strike="noStrike">
                        <a:solidFill>
                          <a:srgbClr val="000000"/>
                        </a:solidFill>
                        <a:effectLst/>
                        <a:uFillTx/>
                        <a:latin typeface="Calibri"/>
                      </a:endParaRPr>
                    </a:p>
                    <a:p>
                      <a:pPr>
                        <a:lnSpc>
                          <a:spcPct val="100000"/>
                        </a:lnSpc>
                        <a:spcBef>
                          <a:spcPts val="45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01"/>
                  </a:ext>
                </a:extLst>
              </a:tr>
              <a:tr h="1246320">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Exit Criteria</a:t>
                      </a:r>
                      <a:endParaRPr lang="en-US" sz="28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13680">
                      <a:solidFill>
                        <a:srgbClr val="000000"/>
                      </a:solidFill>
                      <a:prstDash val="solid"/>
                    </a:lnB>
                    <a:noFill/>
                  </a:tcPr>
                </a:tc>
                <a:tc>
                  <a:txBody>
                    <a:bodyPr/>
                    <a:lstStyle/>
                    <a:p>
                      <a:pPr>
                        <a:lnSpc>
                          <a:spcPct val="100000"/>
                        </a:lnSpc>
                        <a:spcBef>
                          <a:spcPts val="45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Times New Roman"/>
                        </a:rPr>
                        <a:t>The script ends after the team has either generated a set of estimates or has agreed upon a plan to resolve the outstanding issues.</a:t>
                      </a:r>
                      <a:endParaRPr lang="en-US" sz="1800" b="0" u="none" strike="noStrike">
                        <a:solidFill>
                          <a:srgbClr val="000000"/>
                        </a:solidFill>
                        <a:effectLst/>
                        <a:uFillTx/>
                        <a:latin typeface="Calibri"/>
                      </a:endParaRPr>
                    </a:p>
                    <a:p>
                      <a:pPr>
                        <a:lnSpc>
                          <a:spcPct val="100000"/>
                        </a:lnSpc>
                        <a:spcBef>
                          <a:spcPts val="45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13680">
                      <a:solidFill>
                        <a:srgbClr val="000000"/>
                      </a:solidFill>
                      <a:prstDash val="solid"/>
                    </a:lnB>
                    <a:noFill/>
                  </a:tcPr>
                </a:tc>
                <a:extLst>
                  <a:ext uri="{0D108BD9-81ED-4DB2-BD59-A6C34878D82A}">
                    <a16:rowId xmlns:a16="http://schemas.microsoft.com/office/drawing/2014/main" val="10002"/>
                  </a:ext>
                </a:extLst>
              </a:tr>
            </a:tbl>
          </a:graphicData>
        </a:graphic>
      </p:graphicFrame>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PlaceHolder 1"/>
          <p:cNvSpPr>
            <a:spLocks noGrp="1"/>
          </p:cNvSpPr>
          <p:nvPr>
            <p:ph type="title"/>
          </p:nvPr>
        </p:nvSpPr>
        <p:spPr>
          <a:xfrm>
            <a:off x="2971800" y="228240"/>
            <a:ext cx="54864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600" b="0" u="none" strike="noStrike">
                <a:solidFill>
                  <a:srgbClr val="2E75B6"/>
                </a:solidFill>
                <a:effectLst/>
                <a:uFillTx/>
                <a:latin typeface="Cambria"/>
              </a:rPr>
              <a:t>Basis of Estimate Process</a:t>
            </a:r>
          </a:p>
        </p:txBody>
      </p:sp>
      <p:sp>
        <p:nvSpPr>
          <p:cNvPr id="208" name="PlaceHolder 2"/>
          <p:cNvSpPr>
            <a:spLocks noGrp="1"/>
          </p:cNvSpPr>
          <p:nvPr>
            <p:ph/>
          </p:nvPr>
        </p:nvSpPr>
        <p:spPr>
          <a:xfrm>
            <a:off x="685800" y="1981080"/>
            <a:ext cx="5105520" cy="4114800"/>
          </a:xfrm>
          <a:prstGeom prst="rect">
            <a:avLst/>
          </a:prstGeom>
          <a:noFill/>
          <a:ln w="0">
            <a:noFill/>
          </a:ln>
        </p:spPr>
        <p:txBody>
          <a:bodyPr lIns="91440" tIns="45720" rIns="91440" bIns="45720" anchor="t">
            <a:normAutofit/>
          </a:bodyPr>
          <a:lstStyle/>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Written justification for estimate:</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What estimating techniques were used</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Who participated in the estimating process</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Identification of projects used for comparison</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Historical data used in estimate</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Confidence level of the estimate</a:t>
            </a:r>
          </a:p>
        </p:txBody>
      </p:sp>
      <p:pic>
        <p:nvPicPr>
          <p:cNvPr id="209" name="Picture 4" descr="AMPLAN2"/>
          <p:cNvPicPr/>
          <p:nvPr/>
        </p:nvPicPr>
        <p:blipFill>
          <a:blip r:embed="rId2"/>
          <a:stretch/>
        </p:blipFill>
        <p:spPr>
          <a:xfrm>
            <a:off x="5176800" y="2071800"/>
            <a:ext cx="2752920" cy="3933720"/>
          </a:xfrm>
          <a:prstGeom prst="rect">
            <a:avLst/>
          </a:prstGeom>
          <a:noFill/>
          <a:ln w="0">
            <a:noFill/>
          </a:ln>
        </p:spPr>
      </p:pic>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Sizing Models</a:t>
            </a:r>
          </a:p>
        </p:txBody>
      </p:sp>
      <p:sp>
        <p:nvSpPr>
          <p:cNvPr id="211" name="TextBox 210"/>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Do NOT use sizing estimates to lock in project schedules.</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Sizing estimates are “order of magnitude only.”</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Use as a first “guess.”  Then re-estimate as information becomes available.</a:t>
            </a:r>
          </a:p>
        </p:txBody>
      </p:sp>
      <p:sp>
        <p:nvSpPr>
          <p:cNvPr id="212"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13"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467B26C-012C-4CF4-BE86-0F8ED6330DF0}" type="slidenum">
              <a:rPr lang="en-US" sz="900" b="0" u="none" strike="noStrike">
                <a:solidFill>
                  <a:srgbClr val="595959"/>
                </a:solidFill>
                <a:effectLst/>
                <a:uFillTx/>
                <a:latin typeface="Calibri"/>
              </a:rPr>
              <a:t>31</a:t>
            </a:fld>
            <a:endParaRPr lang="en-US" sz="900" b="0" u="none" strike="noStrike">
              <a:solidFill>
                <a:srgbClr val="000000"/>
              </a:solidFill>
              <a:effectLst/>
              <a:uFillTx/>
              <a:latin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PlaceHolder 1"/>
          <p:cNvSpPr>
            <a:spLocks noGrp="1"/>
          </p:cNvSpPr>
          <p:nvPr>
            <p:ph type="title"/>
          </p:nvPr>
        </p:nvSpPr>
        <p:spPr>
          <a:xfrm>
            <a:off x="2743200" y="228240"/>
            <a:ext cx="5943600" cy="1143000"/>
          </a:xfrm>
          <a:prstGeom prst="rect">
            <a:avLst/>
          </a:prstGeom>
          <a:noFill/>
          <a:ln w="0">
            <a:noFill/>
          </a:ln>
        </p:spPr>
        <p:txBody>
          <a:bodyPr wrap="square" lIns="36576" tIns="18288" rIns="36576" bIns="18288" anchor="ctr">
            <a:normAutofit/>
          </a:bodyPr>
          <a:lstStyle/>
          <a:p>
            <a:pPr indent="0" algn="ctr">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600" b="0" u="none" strike="noStrike">
                <a:solidFill>
                  <a:srgbClr val="2E75B6"/>
                </a:solidFill>
                <a:effectLst/>
                <a:uFillTx/>
                <a:latin typeface="Cambria"/>
              </a:rPr>
              <a:t>TASK BASED ESTIMATES</a:t>
            </a:r>
          </a:p>
        </p:txBody>
      </p:sp>
      <p:sp>
        <p:nvSpPr>
          <p:cNvPr id="215" name="PlaceHolder 2"/>
          <p:cNvSpPr>
            <a:spLocks noGrp="1"/>
          </p:cNvSpPr>
          <p:nvPr>
            <p:ph type="subTitle"/>
          </p:nvPr>
        </p:nvSpPr>
        <p:spPr>
          <a:xfrm>
            <a:off x="1143000" y="3601800"/>
            <a:ext cx="6858000" cy="1655640"/>
          </a:xfrm>
          <a:prstGeom prst="rect">
            <a:avLst/>
          </a:prstGeom>
          <a:noFill/>
          <a:ln w="0">
            <a:noFill/>
          </a:ln>
        </p:spPr>
        <p:txBody>
          <a:bodyPr lIns="0" tIns="0" rIns="0" bIns="0" anchor="t">
            <a:spAutoFit/>
          </a:bodyPr>
          <a:lstStyle/>
          <a:p>
            <a:pPr indent="0" algn="ctr">
              <a:lnSpc>
                <a:spcPct val="90000"/>
              </a:lnSpc>
              <a:spcBef>
                <a:spcPts val="788"/>
              </a:spcBef>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800" b="0" u="none" strike="noStrike">
              <a:solidFill>
                <a:srgbClr val="525252"/>
              </a:solidFill>
              <a:effectLst/>
              <a:uFillTx/>
              <a:latin typeface="Calibri"/>
            </a:endParaRPr>
          </a:p>
        </p:txBody>
      </p:sp>
      <p:pic>
        <p:nvPicPr>
          <p:cNvPr id="216" name="Picture 4"/>
          <p:cNvPicPr/>
          <p:nvPr/>
        </p:nvPicPr>
        <p:blipFill>
          <a:blip r:embed="rId3"/>
          <a:stretch/>
        </p:blipFill>
        <p:spPr>
          <a:xfrm>
            <a:off x="533520" y="1752480"/>
            <a:ext cx="7315200" cy="4489560"/>
          </a:xfrm>
          <a:prstGeom prst="rect">
            <a:avLst/>
          </a:prstGeom>
          <a:noFill/>
          <a:ln w="0">
            <a:noFill/>
          </a:ln>
        </p:spPr>
      </p:pic>
      <p:sp>
        <p:nvSpPr>
          <p:cNvPr id="217"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18"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F7DEAB4-64B8-43DB-866C-617AF95D9FFD}" type="slidenum">
              <a:rPr lang="en-US" sz="900" b="0" u="none" strike="noStrike">
                <a:solidFill>
                  <a:srgbClr val="595959"/>
                </a:solidFill>
                <a:effectLst/>
                <a:uFillTx/>
                <a:latin typeface="Calibri"/>
              </a:rPr>
              <a:t>32</a:t>
            </a:fld>
            <a:endParaRPr lang="en-US" sz="900" b="0" u="none" strike="noStrike">
              <a:solidFill>
                <a:srgbClr val="000000"/>
              </a:solidFill>
              <a:effectLst/>
              <a:uFillTx/>
              <a:latin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Task Based Estimates</a:t>
            </a:r>
          </a:p>
        </p:txBody>
      </p:sp>
      <p:sp>
        <p:nvSpPr>
          <p:cNvPr id="220" name="TextBox 219"/>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Task Based Estimates can only be done once you have finished your Work Breakdown Structure</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Estimates rely upon:</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Baseline Data</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Human Resource Profiles</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A Network Diagram is critical</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800" b="0" u="none" strike="noStrike">
              <a:solidFill>
                <a:srgbClr val="000000"/>
              </a:solidFill>
              <a:effectLst/>
              <a:uFillTx/>
              <a:latin typeface="Calibri"/>
            </a:endParaRPr>
          </a:p>
        </p:txBody>
      </p:sp>
      <p:pic>
        <p:nvPicPr>
          <p:cNvPr id="221" name="Picture 4"/>
          <p:cNvPicPr/>
          <p:nvPr/>
        </p:nvPicPr>
        <p:blipFill>
          <a:blip r:embed="rId3"/>
          <a:stretch/>
        </p:blipFill>
        <p:spPr>
          <a:xfrm>
            <a:off x="6019920" y="2895480"/>
            <a:ext cx="2666880" cy="2171880"/>
          </a:xfrm>
          <a:prstGeom prst="rect">
            <a:avLst/>
          </a:prstGeom>
          <a:noFill/>
          <a:ln w="0">
            <a:noFill/>
          </a:ln>
        </p:spPr>
      </p:pic>
      <p:sp>
        <p:nvSpPr>
          <p:cNvPr id="222"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23"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0808848-B084-42CA-B7AC-1C43B798A472}" type="slidenum">
              <a:rPr lang="en-US" sz="900" b="0" u="none" strike="noStrike">
                <a:solidFill>
                  <a:srgbClr val="595959"/>
                </a:solidFill>
                <a:effectLst/>
                <a:uFillTx/>
                <a:latin typeface="Calibri"/>
              </a:rPr>
              <a:t>33</a:t>
            </a:fld>
            <a:endParaRPr lang="en-US" sz="900" b="0" u="none" strike="noStrike">
              <a:solidFill>
                <a:srgbClr val="000000"/>
              </a:solidFill>
              <a:effectLst/>
              <a:uFillTx/>
              <a:latin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Effort Baseline</a:t>
            </a:r>
          </a:p>
        </p:txBody>
      </p:sp>
      <p:sp>
        <p:nvSpPr>
          <p:cNvPr id="225" name="Rectangle 3"/>
          <p:cNvSpPr/>
          <p:nvPr/>
        </p:nvSpPr>
        <p:spPr>
          <a:xfrm>
            <a:off x="847080" y="1752480"/>
            <a:ext cx="7151400" cy="4273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Arial"/>
              </a:rPr>
              <a:t> One of the keys to estimating is gathering a </a:t>
            </a:r>
            <a:endParaRPr lang="en-US" sz="2800" b="0" u="none" strike="noStrike">
              <a:solidFill>
                <a:srgbClr val="000000"/>
              </a:solidFill>
              <a:effectLst/>
              <a:uFillTx/>
              <a:latin typeface="Calibri"/>
            </a:endParaRPr>
          </a:p>
        </p:txBody>
      </p:sp>
      <p:sp>
        <p:nvSpPr>
          <p:cNvPr id="226" name="Rectangle 4"/>
          <p:cNvSpPr/>
          <p:nvPr/>
        </p:nvSpPr>
        <p:spPr>
          <a:xfrm>
            <a:off x="839160" y="2182680"/>
            <a:ext cx="1342440" cy="4273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Arial"/>
              </a:rPr>
              <a:t>  history.</a:t>
            </a:r>
            <a:endParaRPr lang="en-US" sz="2800" b="0" u="none" strike="noStrike">
              <a:solidFill>
                <a:srgbClr val="000000"/>
              </a:solidFill>
              <a:effectLst/>
              <a:uFillTx/>
              <a:latin typeface="Calibri"/>
            </a:endParaRPr>
          </a:p>
        </p:txBody>
      </p:sp>
      <p:sp>
        <p:nvSpPr>
          <p:cNvPr id="227" name="Rectangle 5"/>
          <p:cNvSpPr/>
          <p:nvPr/>
        </p:nvSpPr>
        <p:spPr>
          <a:xfrm>
            <a:off x="848160" y="2612880"/>
            <a:ext cx="6815520" cy="4273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Arial"/>
              </a:rPr>
              <a:t> This becomes the source for deciding the </a:t>
            </a:r>
            <a:endParaRPr lang="en-US" sz="2800" b="0" u="none" strike="noStrike">
              <a:solidFill>
                <a:srgbClr val="000000"/>
              </a:solidFill>
              <a:effectLst/>
              <a:uFillTx/>
              <a:latin typeface="Calibri"/>
            </a:endParaRPr>
          </a:p>
        </p:txBody>
      </p:sp>
      <p:sp>
        <p:nvSpPr>
          <p:cNvPr id="228" name="Rectangle 6"/>
          <p:cNvSpPr/>
          <p:nvPr/>
        </p:nvSpPr>
        <p:spPr>
          <a:xfrm>
            <a:off x="847800" y="3044880"/>
            <a:ext cx="6987600" cy="4273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Arial"/>
              </a:rPr>
              <a:t>  effort and cost required to complete typical </a:t>
            </a:r>
            <a:endParaRPr lang="en-US" sz="2800" b="0" u="none" strike="noStrike">
              <a:solidFill>
                <a:srgbClr val="000000"/>
              </a:solidFill>
              <a:effectLst/>
              <a:uFillTx/>
              <a:latin typeface="Calibri"/>
            </a:endParaRPr>
          </a:p>
        </p:txBody>
      </p:sp>
      <p:sp>
        <p:nvSpPr>
          <p:cNvPr id="229" name="Rectangle 7"/>
          <p:cNvSpPr/>
          <p:nvPr/>
        </p:nvSpPr>
        <p:spPr>
          <a:xfrm>
            <a:off x="838080" y="3475080"/>
            <a:ext cx="1125360" cy="4273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Arial"/>
              </a:rPr>
              <a:t>  tasks.</a:t>
            </a:r>
            <a:endParaRPr lang="en-US" sz="2800" b="0" u="none" strike="noStrike">
              <a:solidFill>
                <a:srgbClr val="000000"/>
              </a:solidFill>
              <a:effectLst/>
              <a:uFillTx/>
              <a:latin typeface="Calibri"/>
            </a:endParaRPr>
          </a:p>
        </p:txBody>
      </p:sp>
      <p:sp>
        <p:nvSpPr>
          <p:cNvPr id="230" name="Rectangle 8"/>
          <p:cNvSpPr/>
          <p:nvPr/>
        </p:nvSpPr>
        <p:spPr>
          <a:xfrm>
            <a:off x="845280" y="3905280"/>
            <a:ext cx="5670720" cy="4273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Arial"/>
              </a:rPr>
              <a:t> Many of the tasks on a project are </a:t>
            </a:r>
            <a:endParaRPr lang="en-US" sz="2800" b="0" u="none" strike="noStrike">
              <a:solidFill>
                <a:srgbClr val="000000"/>
              </a:solidFill>
              <a:effectLst/>
              <a:uFillTx/>
              <a:latin typeface="Calibri"/>
            </a:endParaRPr>
          </a:p>
        </p:txBody>
      </p:sp>
      <p:sp>
        <p:nvSpPr>
          <p:cNvPr id="231" name="Rectangle 9"/>
          <p:cNvSpPr/>
          <p:nvPr/>
        </p:nvSpPr>
        <p:spPr>
          <a:xfrm>
            <a:off x="843840" y="4336920"/>
            <a:ext cx="3889080" cy="4273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Arial"/>
              </a:rPr>
              <a:t>  repeatable processes.  </a:t>
            </a:r>
            <a:endParaRPr lang="en-US" sz="2800" b="0" u="none" strike="noStrike">
              <a:solidFill>
                <a:srgbClr val="000000"/>
              </a:solidFill>
              <a:effectLst/>
              <a:uFillTx/>
              <a:latin typeface="Calibri"/>
            </a:endParaRPr>
          </a:p>
        </p:txBody>
      </p:sp>
      <p:sp>
        <p:nvSpPr>
          <p:cNvPr id="232" name="Rectangle 10"/>
          <p:cNvSpPr/>
          <p:nvPr/>
        </p:nvSpPr>
        <p:spPr>
          <a:xfrm>
            <a:off x="848520" y="4767120"/>
            <a:ext cx="6835320" cy="4273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Arial"/>
              </a:rPr>
              <a:t> From these repeatable processes we can </a:t>
            </a:r>
            <a:endParaRPr lang="en-US" sz="2800" b="0" u="none" strike="noStrike">
              <a:solidFill>
                <a:srgbClr val="000000"/>
              </a:solidFill>
              <a:effectLst/>
              <a:uFillTx/>
              <a:latin typeface="Calibri"/>
            </a:endParaRPr>
          </a:p>
        </p:txBody>
      </p:sp>
      <p:sp>
        <p:nvSpPr>
          <p:cNvPr id="233" name="Rectangle 11"/>
          <p:cNvSpPr/>
          <p:nvPr/>
        </p:nvSpPr>
        <p:spPr>
          <a:xfrm>
            <a:off x="848160" y="5197320"/>
            <a:ext cx="6429960" cy="4273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Arial"/>
              </a:rPr>
              <a:t>  create a normalized metric or "flat rate."</a:t>
            </a:r>
            <a:endParaRPr lang="en-US" sz="2800" b="0" u="none" strike="noStrike">
              <a:solidFill>
                <a:srgbClr val="000000"/>
              </a:solidFill>
              <a:effectLst/>
              <a:uFillTx/>
              <a:latin typeface="Calibri"/>
            </a:endParaRPr>
          </a:p>
        </p:txBody>
      </p:sp>
      <p:sp>
        <p:nvSpPr>
          <p:cNvPr id="234"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35"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90C516C-9BD8-49C3-9A9F-04C00EB78AB1}" type="slidenum">
              <a:rPr lang="en-US" sz="900" b="0" u="none" strike="noStrike">
                <a:solidFill>
                  <a:srgbClr val="595959"/>
                </a:solidFill>
                <a:effectLst/>
                <a:uFillTx/>
                <a:latin typeface="Calibri"/>
              </a:rPr>
              <a:t>34</a:t>
            </a:fld>
            <a:endParaRPr lang="en-US" sz="900" b="0" u="none" strike="noStrike">
              <a:solidFill>
                <a:srgbClr val="000000"/>
              </a:solidFill>
              <a:effectLst/>
              <a:uFillTx/>
              <a:latin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Effort Baseline</a:t>
            </a:r>
          </a:p>
        </p:txBody>
      </p:sp>
      <p:sp>
        <p:nvSpPr>
          <p:cNvPr id="237" name="Rectangle 3"/>
          <p:cNvSpPr/>
          <p:nvPr/>
        </p:nvSpPr>
        <p:spPr>
          <a:xfrm>
            <a:off x="719640" y="1882800"/>
            <a:ext cx="7283880" cy="4424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900" b="0" u="none" strike="noStrike">
                <a:solidFill>
                  <a:srgbClr val="000000"/>
                </a:solidFill>
                <a:effectLst/>
                <a:uFillTx/>
                <a:latin typeface="Arial"/>
              </a:rPr>
              <a:t> High skill level - no technical learning curve</a:t>
            </a:r>
            <a:endParaRPr lang="en-US" sz="2900" b="0" u="none" strike="noStrike">
              <a:solidFill>
                <a:srgbClr val="000000"/>
              </a:solidFill>
              <a:effectLst/>
              <a:uFillTx/>
              <a:latin typeface="Calibri"/>
            </a:endParaRPr>
          </a:p>
        </p:txBody>
      </p:sp>
      <p:sp>
        <p:nvSpPr>
          <p:cNvPr id="238" name="Rectangle 4"/>
          <p:cNvSpPr/>
          <p:nvPr/>
        </p:nvSpPr>
        <p:spPr>
          <a:xfrm>
            <a:off x="667080" y="2776680"/>
            <a:ext cx="6915960" cy="4424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900" b="0" u="none" strike="noStrike">
                <a:solidFill>
                  <a:srgbClr val="000000"/>
                </a:solidFill>
                <a:effectLst/>
                <a:uFillTx/>
                <a:latin typeface="Arial"/>
              </a:rPr>
              <a:t> Good application knowledge - no project </a:t>
            </a:r>
            <a:endParaRPr lang="en-US" sz="2900" b="0" u="none" strike="noStrike">
              <a:solidFill>
                <a:srgbClr val="000000"/>
              </a:solidFill>
              <a:effectLst/>
              <a:uFillTx/>
              <a:latin typeface="Calibri"/>
            </a:endParaRPr>
          </a:p>
        </p:txBody>
      </p:sp>
      <p:sp>
        <p:nvSpPr>
          <p:cNvPr id="239" name="Rectangle 5"/>
          <p:cNvSpPr/>
          <p:nvPr/>
        </p:nvSpPr>
        <p:spPr>
          <a:xfrm>
            <a:off x="722520" y="3222720"/>
            <a:ext cx="2522160" cy="4424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900" b="0" u="none" strike="noStrike">
                <a:solidFill>
                  <a:srgbClr val="000000"/>
                </a:solidFill>
                <a:effectLst/>
                <a:uFillTx/>
                <a:latin typeface="Arial"/>
              </a:rPr>
              <a:t>  learning curve</a:t>
            </a:r>
            <a:endParaRPr lang="en-US" sz="2900" b="0" u="none" strike="noStrike">
              <a:solidFill>
                <a:srgbClr val="000000"/>
              </a:solidFill>
              <a:effectLst/>
              <a:uFillTx/>
              <a:latin typeface="Calibri"/>
            </a:endParaRPr>
          </a:p>
        </p:txBody>
      </p:sp>
      <p:sp>
        <p:nvSpPr>
          <p:cNvPr id="240" name="Rectangle 6"/>
          <p:cNvSpPr/>
          <p:nvPr/>
        </p:nvSpPr>
        <p:spPr>
          <a:xfrm>
            <a:off x="729720" y="3886200"/>
            <a:ext cx="5418000" cy="4424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900" b="0" u="none" strike="noStrike">
                <a:solidFill>
                  <a:srgbClr val="000000"/>
                </a:solidFill>
                <a:effectLst/>
                <a:uFillTx/>
                <a:latin typeface="Arial"/>
              </a:rPr>
              <a:t> Full time assignment to the task</a:t>
            </a:r>
            <a:endParaRPr lang="en-US" sz="2900" b="0" u="none" strike="noStrike">
              <a:solidFill>
                <a:srgbClr val="000000"/>
              </a:solidFill>
              <a:effectLst/>
              <a:uFillTx/>
              <a:latin typeface="Calibri"/>
            </a:endParaRPr>
          </a:p>
        </p:txBody>
      </p:sp>
      <p:sp>
        <p:nvSpPr>
          <p:cNvPr id="241" name="Rectangle 7"/>
          <p:cNvSpPr/>
          <p:nvPr/>
        </p:nvSpPr>
        <p:spPr>
          <a:xfrm>
            <a:off x="733320" y="4724280"/>
            <a:ext cx="2835360" cy="4424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900" b="0" u="none" strike="noStrike">
                <a:solidFill>
                  <a:srgbClr val="000000"/>
                </a:solidFill>
                <a:effectLst/>
                <a:uFillTx/>
                <a:latin typeface="Arial"/>
              </a:rPr>
              <a:t> No interruptions</a:t>
            </a:r>
            <a:endParaRPr lang="en-US" sz="2900" b="0" u="none" strike="noStrike">
              <a:solidFill>
                <a:srgbClr val="000000"/>
              </a:solidFill>
              <a:effectLst/>
              <a:uFillTx/>
              <a:latin typeface="Calibri"/>
            </a:endParaRPr>
          </a:p>
        </p:txBody>
      </p:sp>
      <p:pic>
        <p:nvPicPr>
          <p:cNvPr id="242" name="Picture 8"/>
          <p:cNvPicPr/>
          <p:nvPr/>
        </p:nvPicPr>
        <p:blipFill>
          <a:blip r:embed="rId3"/>
          <a:stretch/>
        </p:blipFill>
        <p:spPr>
          <a:xfrm>
            <a:off x="5334120" y="3657600"/>
            <a:ext cx="3962160" cy="2641680"/>
          </a:xfrm>
          <a:prstGeom prst="rect">
            <a:avLst/>
          </a:prstGeom>
          <a:noFill/>
          <a:ln w="0">
            <a:noFill/>
          </a:ln>
        </p:spPr>
      </p:pic>
      <p:sp>
        <p:nvSpPr>
          <p:cNvPr id="243"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44"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B6EC14E-02DC-4C4F-A699-AACCD5E76643}" type="slidenum">
              <a:rPr lang="en-US" sz="900" b="0" u="none" strike="noStrike">
                <a:solidFill>
                  <a:srgbClr val="595959"/>
                </a:solidFill>
                <a:effectLst/>
                <a:uFillTx/>
                <a:latin typeface="Calibri"/>
              </a:rPr>
              <a:t>35</a:t>
            </a:fld>
            <a:endParaRPr lang="en-US" sz="900" b="0" u="none" strike="noStrike">
              <a:solidFill>
                <a:srgbClr val="000000"/>
              </a:solidFill>
              <a:effectLst/>
              <a:uFillTx/>
              <a:latin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PlaceHolder 1"/>
          <p:cNvSpPr>
            <a:spLocks noGrp="1"/>
          </p:cNvSpPr>
          <p:nvPr>
            <p:ph type="title"/>
          </p:nvPr>
        </p:nvSpPr>
        <p:spPr>
          <a:xfrm>
            <a:off x="4879512" y="435240"/>
            <a:ext cx="134316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dirty="0">
                <a:solidFill>
                  <a:srgbClr val="2E75B6"/>
                </a:solidFill>
                <a:effectLst/>
                <a:uFillTx/>
                <a:latin typeface="Cambria"/>
              </a:rPr>
              <a:t>EVF</a:t>
            </a:r>
          </a:p>
        </p:txBody>
      </p:sp>
      <p:sp>
        <p:nvSpPr>
          <p:cNvPr id="246" name="Rectangle 3"/>
          <p:cNvSpPr/>
          <p:nvPr/>
        </p:nvSpPr>
        <p:spPr>
          <a:xfrm>
            <a:off x="1248840" y="3341520"/>
            <a:ext cx="4699440" cy="53388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500" b="1" u="none" strike="noStrike">
                <a:solidFill>
                  <a:srgbClr val="000000"/>
                </a:solidFill>
                <a:effectLst/>
                <a:uFillTx/>
                <a:latin typeface="Arial"/>
              </a:rPr>
              <a:t>Technical Skill Factor </a:t>
            </a:r>
            <a:endParaRPr lang="en-US" sz="3500" b="0" u="none" strike="noStrike">
              <a:solidFill>
                <a:srgbClr val="000000"/>
              </a:solidFill>
              <a:effectLst/>
              <a:uFillTx/>
              <a:latin typeface="Calibri"/>
            </a:endParaRPr>
          </a:p>
        </p:txBody>
      </p:sp>
      <p:sp>
        <p:nvSpPr>
          <p:cNvPr id="247" name="Rectangle 4"/>
          <p:cNvSpPr/>
          <p:nvPr/>
        </p:nvSpPr>
        <p:spPr>
          <a:xfrm>
            <a:off x="5958360" y="3341520"/>
            <a:ext cx="865800" cy="53388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500" b="1" u="none" strike="noStrike">
                <a:solidFill>
                  <a:srgbClr val="000000"/>
                </a:solidFill>
                <a:effectLst/>
                <a:uFillTx/>
                <a:latin typeface="Arial"/>
              </a:rPr>
              <a:t>(SF)</a:t>
            </a:r>
            <a:endParaRPr lang="en-US" sz="3500" b="0" u="none" strike="noStrike">
              <a:solidFill>
                <a:srgbClr val="000000"/>
              </a:solidFill>
              <a:effectLst/>
              <a:uFillTx/>
              <a:latin typeface="Calibri"/>
            </a:endParaRPr>
          </a:p>
        </p:txBody>
      </p:sp>
      <p:sp>
        <p:nvSpPr>
          <p:cNvPr id="248" name="Rectangle 5"/>
          <p:cNvSpPr/>
          <p:nvPr/>
        </p:nvSpPr>
        <p:spPr>
          <a:xfrm>
            <a:off x="1249560" y="4398840"/>
            <a:ext cx="5340960" cy="53388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500" b="1" u="none" strike="noStrike">
                <a:solidFill>
                  <a:srgbClr val="000000"/>
                </a:solidFill>
                <a:effectLst/>
                <a:uFillTx/>
                <a:latin typeface="Arial"/>
              </a:rPr>
              <a:t>Work Interruption Factor </a:t>
            </a:r>
            <a:endParaRPr lang="en-US" sz="3500" b="0" u="none" strike="noStrike">
              <a:solidFill>
                <a:srgbClr val="000000"/>
              </a:solidFill>
              <a:effectLst/>
              <a:uFillTx/>
              <a:latin typeface="Calibri"/>
            </a:endParaRPr>
          </a:p>
        </p:txBody>
      </p:sp>
      <p:sp>
        <p:nvSpPr>
          <p:cNvPr id="249" name="Rectangle 6"/>
          <p:cNvSpPr/>
          <p:nvPr/>
        </p:nvSpPr>
        <p:spPr>
          <a:xfrm>
            <a:off x="6594480" y="4398840"/>
            <a:ext cx="1112760" cy="53388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500" b="1" u="none" strike="noStrike">
                <a:solidFill>
                  <a:srgbClr val="000000"/>
                </a:solidFill>
                <a:effectLst/>
                <a:uFillTx/>
                <a:latin typeface="Arial"/>
              </a:rPr>
              <a:t>(WIF)</a:t>
            </a:r>
            <a:endParaRPr lang="en-US" sz="3500" b="0" u="none" strike="noStrike">
              <a:solidFill>
                <a:srgbClr val="000000"/>
              </a:solidFill>
              <a:effectLst/>
              <a:uFillTx/>
              <a:latin typeface="Calibri"/>
            </a:endParaRPr>
          </a:p>
        </p:txBody>
      </p:sp>
      <p:sp>
        <p:nvSpPr>
          <p:cNvPr id="250" name="Rectangle 7"/>
          <p:cNvSpPr/>
          <p:nvPr/>
        </p:nvSpPr>
        <p:spPr>
          <a:xfrm>
            <a:off x="1308600" y="5456160"/>
            <a:ext cx="7814520" cy="53388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500" b="1" u="none" strike="noStrike">
                <a:solidFill>
                  <a:srgbClr val="000000"/>
                </a:solidFill>
                <a:effectLst/>
                <a:uFillTx/>
                <a:latin typeface="Arial"/>
              </a:rPr>
              <a:t>Loss for Part Time Assignments (PT)</a:t>
            </a:r>
            <a:endParaRPr lang="en-US" sz="3500" b="0" u="none" strike="noStrike">
              <a:solidFill>
                <a:srgbClr val="000000"/>
              </a:solidFill>
              <a:effectLst/>
              <a:uFillTx/>
              <a:latin typeface="Calibri"/>
            </a:endParaRPr>
          </a:p>
        </p:txBody>
      </p:sp>
      <p:pic>
        <p:nvPicPr>
          <p:cNvPr id="251" name="Picture 8" descr="TRADE25"/>
          <p:cNvPicPr/>
          <p:nvPr/>
        </p:nvPicPr>
        <p:blipFill>
          <a:blip r:embed="rId3"/>
          <a:stretch/>
        </p:blipFill>
        <p:spPr>
          <a:xfrm>
            <a:off x="1476360" y="479160"/>
            <a:ext cx="3657600" cy="2438640"/>
          </a:xfrm>
          <a:prstGeom prst="rect">
            <a:avLst/>
          </a:prstGeom>
          <a:noFill/>
          <a:ln w="0">
            <a:noFill/>
          </a:ln>
        </p:spPr>
      </p:pic>
      <p:sp>
        <p:nvSpPr>
          <p:cNvPr id="252" name="WordArt 9"/>
          <p:cNvSpPr txBox="1"/>
          <p:nvPr/>
        </p:nvSpPr>
        <p:spPr>
          <a:xfrm>
            <a:off x="3657600" y="1905120"/>
            <a:ext cx="4010040" cy="571320"/>
          </a:xfrm>
          <a:prstGeom prst="rect">
            <a:avLst/>
          </a:prstGeom>
        </p:spPr>
        <p:txBody>
          <a:bodyPr wrap="none" lIns="90000" tIns="46800" rIns="90000" bIns="46800" anchor="t" anchorCtr="1">
            <a:prstTxWarp prst="textPlain">
              <a:avLst>
                <a:gd name="adj" fmla="val 50000"/>
              </a:avLst>
            </a:prstTxWarp>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spc="3">
                <a:ln w="19080">
                  <a:solidFill>
                    <a:srgbClr val="99CCFF"/>
                  </a:solidFill>
                  <a:miter/>
                </a:ln>
                <a:solidFill>
                  <a:srgbClr val="0066CC"/>
                </a:solidFill>
                <a:effectLst>
                  <a:outerShdw dist="17819" dir="2700000" rotWithShape="0">
                    <a:srgbClr val="990000"/>
                  </a:outerShdw>
                </a:effectLst>
                <a:uFillTx/>
                <a:latin typeface="Impact"/>
              </a:rPr>
              <a:t>Effort Variance Factor</a:t>
            </a:r>
            <a:endParaRPr lang="en-US" sz="1800" b="0" u="none" strike="noStrike" spc="3">
              <a:ln w="19080">
                <a:solidFill>
                  <a:srgbClr val="99CCFF"/>
                </a:solidFill>
                <a:miter/>
              </a:ln>
              <a:solidFill>
                <a:srgbClr val="0066CC"/>
              </a:solidFill>
              <a:effectLst>
                <a:outerShdw dist="17819" dir="2700000" rotWithShape="0">
                  <a:srgbClr val="990000"/>
                </a:outerShdw>
              </a:effectLst>
              <a:uFillTx/>
              <a:latin typeface="Impact"/>
              <a:ea typeface="Impact"/>
            </a:endParaRPr>
          </a:p>
        </p:txBody>
      </p:sp>
      <p:sp>
        <p:nvSpPr>
          <p:cNvPr id="253"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54"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10BDA36-C418-4AF1-A2FB-FB89EC636086}" type="slidenum">
              <a:rPr lang="en-US" sz="900" b="0" u="none" strike="noStrike">
                <a:solidFill>
                  <a:srgbClr val="595959"/>
                </a:solidFill>
                <a:effectLst/>
                <a:uFillTx/>
                <a:latin typeface="Calibri"/>
              </a:rPr>
              <a:t>36</a:t>
            </a:fld>
            <a:endParaRPr lang="en-US" sz="900" b="0" u="none" strike="noStrike">
              <a:solidFill>
                <a:srgbClr val="000000"/>
              </a:solidFill>
              <a:effectLst/>
              <a:uFillTx/>
              <a:latin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Technical Skill Factor</a:t>
            </a:r>
          </a:p>
        </p:txBody>
      </p:sp>
      <p:sp>
        <p:nvSpPr>
          <p:cNvPr id="256" name="TextBox 255"/>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Skill factor (SF) considers how familiar the person is with the business side of the project and how competent he or she is technically:</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SF of 1 = Extensive experience</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SF of 2 = Average</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SF of 3 = Novice</a:t>
            </a:r>
          </a:p>
        </p:txBody>
      </p:sp>
      <p:pic>
        <p:nvPicPr>
          <p:cNvPr id="257" name="Picture 4"/>
          <p:cNvPicPr/>
          <p:nvPr/>
        </p:nvPicPr>
        <p:blipFill>
          <a:blip r:embed="rId3"/>
          <a:stretch/>
        </p:blipFill>
        <p:spPr>
          <a:xfrm>
            <a:off x="4952880" y="4495680"/>
            <a:ext cx="3962520" cy="2641680"/>
          </a:xfrm>
          <a:prstGeom prst="rect">
            <a:avLst/>
          </a:prstGeom>
          <a:noFill/>
          <a:ln w="0">
            <a:noFill/>
          </a:ln>
        </p:spPr>
      </p:pic>
      <p:sp>
        <p:nvSpPr>
          <p:cNvPr id="258"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59"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8B92E91-CB9A-49AB-BA2D-3B51C85B1B58}" type="slidenum">
              <a:rPr lang="en-US" sz="900" b="0" u="none" strike="noStrike">
                <a:solidFill>
                  <a:srgbClr val="595959"/>
                </a:solidFill>
                <a:effectLst/>
                <a:uFillTx/>
                <a:latin typeface="Calibri"/>
              </a:rPr>
              <a:t>37</a:t>
            </a:fld>
            <a:endParaRPr lang="en-US" sz="900" b="0" u="none" strike="noStrike">
              <a:solidFill>
                <a:srgbClr val="000000"/>
              </a:solidFill>
              <a:effectLst/>
              <a:uFillTx/>
              <a:latin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Work Interruption Factor</a:t>
            </a:r>
          </a:p>
        </p:txBody>
      </p:sp>
      <p:sp>
        <p:nvSpPr>
          <p:cNvPr id="261" name="TextBox 260"/>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That portion of the average day not directly related to project work:</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Coffee breaks</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Meetings</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Training</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Telephone</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Etc, etc…</a:t>
            </a: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The average is 60% availability</a:t>
            </a: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40% of your time is interrupted</a:t>
            </a: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800" b="0" u="none" strike="noStrike">
              <a:solidFill>
                <a:srgbClr val="000000"/>
              </a:solidFill>
              <a:effectLst/>
              <a:uFillTx/>
              <a:latin typeface="Calibri"/>
            </a:endParaRPr>
          </a:p>
        </p:txBody>
      </p:sp>
      <p:pic>
        <p:nvPicPr>
          <p:cNvPr id="262" name="Picture 4"/>
          <p:cNvPicPr/>
          <p:nvPr/>
        </p:nvPicPr>
        <p:blipFill>
          <a:blip r:embed="rId3"/>
          <a:stretch/>
        </p:blipFill>
        <p:spPr>
          <a:xfrm>
            <a:off x="6400800" y="2819520"/>
            <a:ext cx="2254320" cy="2649240"/>
          </a:xfrm>
          <a:prstGeom prst="rect">
            <a:avLst/>
          </a:prstGeom>
          <a:noFill/>
          <a:ln w="0">
            <a:noFill/>
          </a:ln>
        </p:spPr>
      </p:pic>
      <p:sp>
        <p:nvSpPr>
          <p:cNvPr id="263"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64"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D0C92AE-F467-4CCE-ADAE-BAB74570A913}" type="slidenum">
              <a:rPr lang="en-US" sz="900" b="0" u="none" strike="noStrike">
                <a:solidFill>
                  <a:srgbClr val="595959"/>
                </a:solidFill>
                <a:effectLst/>
                <a:uFillTx/>
                <a:latin typeface="Calibri"/>
              </a:rPr>
              <a:t>38</a:t>
            </a:fld>
            <a:endParaRPr lang="en-US" sz="900" b="0" u="none" strike="noStrike">
              <a:solidFill>
                <a:srgbClr val="000000"/>
              </a:solidFill>
              <a:effectLst/>
              <a:uFillTx/>
              <a:latin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Part Time Effect</a:t>
            </a:r>
          </a:p>
        </p:txBody>
      </p:sp>
      <p:sp>
        <p:nvSpPr>
          <p:cNvPr id="266" name="Line 3"/>
          <p:cNvSpPr/>
          <p:nvPr/>
        </p:nvSpPr>
        <p:spPr>
          <a:xfrm>
            <a:off x="4146480" y="4799160"/>
            <a:ext cx="1800" cy="45720"/>
          </a:xfrm>
          <a:prstGeom prst="line">
            <a:avLst/>
          </a:prstGeom>
          <a:ln w="15840">
            <a:solidFill>
              <a:srgbClr val="FFFFFF"/>
            </a:solidFill>
            <a:miter/>
          </a:ln>
        </p:spPr>
        <p:style>
          <a:lnRef idx="0">
            <a:scrgbClr r="0" g="0" b="0"/>
          </a:lnRef>
          <a:fillRef idx="0">
            <a:scrgbClr r="0" g="0" b="0"/>
          </a:fillRef>
          <a:effectRef idx="0">
            <a:scrgbClr r="0" g="0" b="0"/>
          </a:effectRef>
          <a:fontRef idx="minor"/>
        </p:style>
        <p:txBody>
          <a:bodyPr lIns="90000" tIns="-1080" rIns="90000" bIns="-1080" anchor="t">
            <a:noAutofit/>
          </a:bodyPr>
          <a:lstStyle/>
          <a:p>
            <a:endParaRPr lang="en-US" sz="1800" b="0" u="none" strike="noStrike">
              <a:solidFill>
                <a:srgbClr val="000000"/>
              </a:solidFill>
              <a:effectLst/>
              <a:uFillTx/>
              <a:latin typeface="Calibri"/>
            </a:endParaRPr>
          </a:p>
        </p:txBody>
      </p:sp>
      <p:sp>
        <p:nvSpPr>
          <p:cNvPr id="267" name="Line 4"/>
          <p:cNvSpPr/>
          <p:nvPr/>
        </p:nvSpPr>
        <p:spPr>
          <a:xfrm>
            <a:off x="5754600" y="4799160"/>
            <a:ext cx="1800" cy="45720"/>
          </a:xfrm>
          <a:prstGeom prst="line">
            <a:avLst/>
          </a:prstGeom>
          <a:ln w="15840">
            <a:solidFill>
              <a:srgbClr val="FFFFFF"/>
            </a:solidFill>
            <a:miter/>
          </a:ln>
        </p:spPr>
        <p:style>
          <a:lnRef idx="0">
            <a:scrgbClr r="0" g="0" b="0"/>
          </a:lnRef>
          <a:fillRef idx="0">
            <a:scrgbClr r="0" g="0" b="0"/>
          </a:fillRef>
          <a:effectRef idx="0">
            <a:scrgbClr r="0" g="0" b="0"/>
          </a:effectRef>
          <a:fontRef idx="minor"/>
        </p:style>
        <p:txBody>
          <a:bodyPr lIns="90000" tIns="-1080" rIns="90000" bIns="-1080" anchor="t">
            <a:noAutofit/>
          </a:bodyPr>
          <a:lstStyle/>
          <a:p>
            <a:endParaRPr lang="en-US" sz="1800" b="0" u="none" strike="noStrike">
              <a:solidFill>
                <a:srgbClr val="000000"/>
              </a:solidFill>
              <a:effectLst/>
              <a:uFillTx/>
              <a:latin typeface="Calibri"/>
            </a:endParaRPr>
          </a:p>
        </p:txBody>
      </p:sp>
      <p:sp>
        <p:nvSpPr>
          <p:cNvPr id="268" name="Rectangle 5"/>
          <p:cNvSpPr/>
          <p:nvPr/>
        </p:nvSpPr>
        <p:spPr>
          <a:xfrm>
            <a:off x="2736720" y="2741760"/>
            <a:ext cx="505080" cy="588960"/>
          </a:xfrm>
          <a:prstGeom prst="rect">
            <a:avLst/>
          </a:prstGeom>
          <a:solidFill>
            <a:srgbClr val="CFAF8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69" name="Rectangle 6"/>
          <p:cNvSpPr/>
          <p:nvPr/>
        </p:nvSpPr>
        <p:spPr>
          <a:xfrm>
            <a:off x="3335400" y="2751120"/>
            <a:ext cx="504720" cy="588960"/>
          </a:xfrm>
          <a:prstGeom prst="rect">
            <a:avLst/>
          </a:prstGeom>
          <a:solidFill>
            <a:srgbClr val="CFAF8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70" name="Line 7"/>
          <p:cNvSpPr/>
          <p:nvPr/>
        </p:nvSpPr>
        <p:spPr>
          <a:xfrm>
            <a:off x="3979800" y="3021120"/>
            <a:ext cx="79560" cy="1440"/>
          </a:xfrm>
          <a:prstGeom prst="line">
            <a:avLst/>
          </a:prstGeom>
          <a:ln w="30240">
            <a:solidFill>
              <a:srgbClr val="FF0000"/>
            </a:solidFill>
            <a:miter/>
          </a:ln>
        </p:spPr>
        <p:style>
          <a:lnRef idx="0">
            <a:scrgbClr r="0" g="0" b="0"/>
          </a:lnRef>
          <a:fillRef idx="0">
            <a:scrgbClr r="0" g="0" b="0"/>
          </a:fillRef>
          <a:effectRef idx="0">
            <a:scrgbClr r="0" g="0" b="0"/>
          </a:effectRef>
          <a:fontRef idx="minor"/>
        </p:style>
        <p:txBody>
          <a:bodyPr lIns="90000" tIns="-45360" rIns="90000" bIns="-45360" anchor="t">
            <a:noAutofit/>
          </a:bodyPr>
          <a:lstStyle/>
          <a:p>
            <a:endParaRPr lang="en-US" sz="1800" b="0" u="none" strike="noStrike">
              <a:solidFill>
                <a:srgbClr val="000000"/>
              </a:solidFill>
              <a:effectLst/>
              <a:uFillTx/>
              <a:latin typeface="Calibri"/>
            </a:endParaRPr>
          </a:p>
        </p:txBody>
      </p:sp>
      <p:sp>
        <p:nvSpPr>
          <p:cNvPr id="271" name="Freeform 8"/>
          <p:cNvSpPr/>
          <p:nvPr/>
        </p:nvSpPr>
        <p:spPr>
          <a:xfrm>
            <a:off x="4019400" y="2962440"/>
            <a:ext cx="119160" cy="118800"/>
          </a:xfrm>
          <a:custGeom>
            <a:avLst/>
            <a:gdLst>
              <a:gd name="textAreaLeft" fmla="*/ 0 w 119160"/>
              <a:gd name="textAreaRight" fmla="*/ 119520 w 119160"/>
              <a:gd name="textAreaTop" fmla="*/ 0 h 118800"/>
              <a:gd name="textAreaBottom" fmla="*/ 119160 h 118800"/>
              <a:gd name="GluePoint1X" fmla="*/ 0 w 377"/>
              <a:gd name="GluePoint1Y" fmla="*/ 0 h 376"/>
              <a:gd name="GluePoint2X" fmla="*/ 2147483646 w 377"/>
              <a:gd name="GluePoint2Y" fmla="*/ 2147483646 h 376"/>
              <a:gd name="GluePoint3X" fmla="*/ 0 w 377"/>
              <a:gd name="GluePoint3Y" fmla="*/ 2147483646 h 376"/>
              <a:gd name="GluePoint4X" fmla="*/ 2147483646 w 377"/>
              <a:gd name="GluePoint4Y" fmla="*/ 2147483646 h 376"/>
              <a:gd name="GluePoint5X" fmla="*/ 0 w 377"/>
              <a:gd name="GluePoint5Y" fmla="*/ 0 h 376"/>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77" h="376">
                <a:moveTo>
                  <a:pt x="0" y="0"/>
                </a:moveTo>
                <a:lnTo>
                  <a:pt x="377" y="188"/>
                </a:lnTo>
                <a:lnTo>
                  <a:pt x="0" y="376"/>
                </a:lnTo>
                <a:lnTo>
                  <a:pt x="126" y="188"/>
                </a:lnTo>
                <a:lnTo>
                  <a:pt x="0" y="0"/>
                </a:lnTo>
                <a:close/>
              </a:path>
            </a:pathLst>
          </a:custGeom>
          <a:solidFill>
            <a:srgbClr val="FF0000"/>
          </a:solidFill>
          <a:ln w="0">
            <a:no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272" name="Rectangle 9"/>
          <p:cNvSpPr/>
          <p:nvPr/>
        </p:nvSpPr>
        <p:spPr>
          <a:xfrm>
            <a:off x="4213080" y="2760840"/>
            <a:ext cx="505080" cy="588960"/>
          </a:xfrm>
          <a:prstGeom prst="rect">
            <a:avLst/>
          </a:prstGeom>
          <a:solidFill>
            <a:srgbClr val="CFAF8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73" name="Rectangle 10"/>
          <p:cNvSpPr/>
          <p:nvPr/>
        </p:nvSpPr>
        <p:spPr>
          <a:xfrm>
            <a:off x="4819680" y="2760840"/>
            <a:ext cx="504720" cy="588960"/>
          </a:xfrm>
          <a:prstGeom prst="rect">
            <a:avLst/>
          </a:prstGeom>
          <a:solidFill>
            <a:srgbClr val="CFAF8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74" name="Rectangle 11"/>
          <p:cNvSpPr/>
          <p:nvPr/>
        </p:nvSpPr>
        <p:spPr>
          <a:xfrm>
            <a:off x="5427720" y="2770200"/>
            <a:ext cx="504720" cy="588960"/>
          </a:xfrm>
          <a:prstGeom prst="rect">
            <a:avLst/>
          </a:prstGeom>
          <a:solidFill>
            <a:srgbClr val="CFAF8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75" name="Rectangle 12"/>
          <p:cNvSpPr/>
          <p:nvPr/>
        </p:nvSpPr>
        <p:spPr>
          <a:xfrm>
            <a:off x="6043680" y="2770200"/>
            <a:ext cx="504720" cy="588960"/>
          </a:xfrm>
          <a:prstGeom prst="rect">
            <a:avLst/>
          </a:prstGeom>
          <a:solidFill>
            <a:srgbClr val="CFAF8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76" name="Rectangle 13"/>
          <p:cNvSpPr/>
          <p:nvPr/>
        </p:nvSpPr>
        <p:spPr>
          <a:xfrm>
            <a:off x="4213080" y="3059280"/>
            <a:ext cx="511200" cy="290520"/>
          </a:xfrm>
          <a:prstGeom prst="rect">
            <a:avLst/>
          </a:prstGeom>
          <a:solidFill>
            <a:srgbClr val="0000FF"/>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77" name="Rectangle 14"/>
          <p:cNvSpPr/>
          <p:nvPr/>
        </p:nvSpPr>
        <p:spPr>
          <a:xfrm>
            <a:off x="4822920" y="3068640"/>
            <a:ext cx="500040" cy="289080"/>
          </a:xfrm>
          <a:prstGeom prst="rect">
            <a:avLst/>
          </a:prstGeom>
          <a:solidFill>
            <a:srgbClr val="0000FF"/>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78" name="Rectangle 15"/>
          <p:cNvSpPr/>
          <p:nvPr/>
        </p:nvSpPr>
        <p:spPr>
          <a:xfrm>
            <a:off x="5427720" y="3068640"/>
            <a:ext cx="498240" cy="289080"/>
          </a:xfrm>
          <a:prstGeom prst="rect">
            <a:avLst/>
          </a:prstGeom>
          <a:solidFill>
            <a:srgbClr val="0000FF"/>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79" name="Rectangle 16"/>
          <p:cNvSpPr/>
          <p:nvPr/>
        </p:nvSpPr>
        <p:spPr>
          <a:xfrm>
            <a:off x="6035760" y="3067200"/>
            <a:ext cx="511200" cy="301320"/>
          </a:xfrm>
          <a:prstGeom prst="rect">
            <a:avLst/>
          </a:prstGeom>
          <a:solidFill>
            <a:srgbClr val="0000FF"/>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80" name="Rectangle 17"/>
          <p:cNvSpPr/>
          <p:nvPr/>
        </p:nvSpPr>
        <p:spPr>
          <a:xfrm>
            <a:off x="2917800" y="4267080"/>
            <a:ext cx="504720" cy="588960"/>
          </a:xfrm>
          <a:prstGeom prst="rect">
            <a:avLst/>
          </a:prstGeom>
          <a:solidFill>
            <a:srgbClr val="CFAF8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81" name="Rectangle 18"/>
          <p:cNvSpPr/>
          <p:nvPr/>
        </p:nvSpPr>
        <p:spPr>
          <a:xfrm>
            <a:off x="4114800" y="4267080"/>
            <a:ext cx="504720" cy="588960"/>
          </a:xfrm>
          <a:prstGeom prst="rect">
            <a:avLst/>
          </a:prstGeom>
          <a:solidFill>
            <a:srgbClr val="CFAF8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82" name="Rectangle 19"/>
          <p:cNvSpPr/>
          <p:nvPr/>
        </p:nvSpPr>
        <p:spPr>
          <a:xfrm>
            <a:off x="5257800" y="4267080"/>
            <a:ext cx="504720" cy="588960"/>
          </a:xfrm>
          <a:prstGeom prst="rect">
            <a:avLst/>
          </a:prstGeom>
          <a:solidFill>
            <a:srgbClr val="CFAF8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83" name="Rectangle 20"/>
          <p:cNvSpPr/>
          <p:nvPr/>
        </p:nvSpPr>
        <p:spPr>
          <a:xfrm>
            <a:off x="6324480" y="4267080"/>
            <a:ext cx="505080" cy="588960"/>
          </a:xfrm>
          <a:prstGeom prst="rect">
            <a:avLst/>
          </a:prstGeom>
          <a:solidFill>
            <a:srgbClr val="CFAF8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84" name="Rectangle 21"/>
          <p:cNvSpPr/>
          <p:nvPr/>
        </p:nvSpPr>
        <p:spPr>
          <a:xfrm>
            <a:off x="2917800" y="4567320"/>
            <a:ext cx="514440" cy="315720"/>
          </a:xfrm>
          <a:prstGeom prst="rect">
            <a:avLst/>
          </a:prstGeom>
          <a:solidFill>
            <a:srgbClr val="0000FF"/>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85" name="Rectangle 22"/>
          <p:cNvSpPr/>
          <p:nvPr/>
        </p:nvSpPr>
        <p:spPr>
          <a:xfrm>
            <a:off x="4118040" y="4575240"/>
            <a:ext cx="500040" cy="290520"/>
          </a:xfrm>
          <a:prstGeom prst="rect">
            <a:avLst/>
          </a:prstGeom>
          <a:solidFill>
            <a:srgbClr val="0000FF"/>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86" name="Rectangle 23"/>
          <p:cNvSpPr/>
          <p:nvPr/>
        </p:nvSpPr>
        <p:spPr>
          <a:xfrm>
            <a:off x="5257800" y="4565520"/>
            <a:ext cx="498600" cy="290520"/>
          </a:xfrm>
          <a:prstGeom prst="rect">
            <a:avLst/>
          </a:prstGeom>
          <a:solidFill>
            <a:srgbClr val="0000FF"/>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87" name="Rectangle 24"/>
          <p:cNvSpPr/>
          <p:nvPr/>
        </p:nvSpPr>
        <p:spPr>
          <a:xfrm>
            <a:off x="6324480" y="4572000"/>
            <a:ext cx="498600" cy="289080"/>
          </a:xfrm>
          <a:prstGeom prst="rect">
            <a:avLst/>
          </a:prstGeom>
          <a:solidFill>
            <a:srgbClr val="0000FF"/>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88" name="Freeform 25"/>
          <p:cNvSpPr/>
          <p:nvPr/>
        </p:nvSpPr>
        <p:spPr>
          <a:xfrm>
            <a:off x="2803680" y="4660920"/>
            <a:ext cx="45720" cy="46080"/>
          </a:xfrm>
          <a:custGeom>
            <a:avLst/>
            <a:gdLst>
              <a:gd name="textAreaLeft" fmla="*/ 0 w 45720"/>
              <a:gd name="textAreaRight" fmla="*/ 46080 w 45720"/>
              <a:gd name="textAreaTop" fmla="*/ 0 h 46080"/>
              <a:gd name="textAreaBottom" fmla="*/ 46440 h 46080"/>
              <a:gd name="GluePoint1X" fmla="*/ 0 w 144"/>
              <a:gd name="GluePoint1Y" fmla="*/ 2147483646 h 144"/>
              <a:gd name="GluePoint2X" fmla="*/ 2147483646 w 144"/>
              <a:gd name="GluePoint2Y" fmla="*/ 0 h 144"/>
              <a:gd name="GluePoint3X" fmla="*/ 2147483646 w 144"/>
              <a:gd name="GluePoint3Y" fmla="*/ 2147483646 h 144"/>
              <a:gd name="GluePoint4X" fmla="*/ 2147483646 w 144"/>
              <a:gd name="GluePoint4Y" fmla="*/ 2147483646 h 144"/>
              <a:gd name="GluePoint5X" fmla="*/ 0 w 144"/>
              <a:gd name="GluePoint5Y" fmla="*/ 2147483646 h 144"/>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44" h="144">
                <a:moveTo>
                  <a:pt x="0" y="48"/>
                </a:moveTo>
                <a:lnTo>
                  <a:pt x="144" y="0"/>
                </a:lnTo>
                <a:lnTo>
                  <a:pt x="95" y="144"/>
                </a:lnTo>
                <a:lnTo>
                  <a:pt x="79" y="64"/>
                </a:lnTo>
                <a:lnTo>
                  <a:pt x="0" y="48"/>
                </a:lnTo>
                <a:close/>
              </a:path>
            </a:pathLst>
          </a:custGeom>
          <a:solidFill>
            <a:srgbClr val="00FF00"/>
          </a:solidFill>
          <a:ln w="0">
            <a:noFill/>
          </a:ln>
        </p:spPr>
        <p:style>
          <a:lnRef idx="0">
            <a:scrgbClr r="0" g="0" b="0"/>
          </a:lnRef>
          <a:fillRef idx="0">
            <a:scrgbClr r="0" g="0" b="0"/>
          </a:fillRef>
          <a:effectRef idx="0">
            <a:scrgbClr r="0" g="0" b="0"/>
          </a:effectRef>
          <a:fontRef idx="minor"/>
        </p:style>
        <p:txBody>
          <a:bodyPr lIns="90000" tIns="-360" rIns="90000" bIns="-360" anchor="t">
            <a:noAutofit/>
          </a:bodyPr>
          <a:lstStyle/>
          <a:p>
            <a:endParaRPr lang="en-US" sz="1800" b="0" u="none" strike="noStrike">
              <a:solidFill>
                <a:srgbClr val="000000"/>
              </a:solidFill>
              <a:effectLst/>
              <a:uFillTx/>
              <a:latin typeface="Calibri"/>
            </a:endParaRPr>
          </a:p>
        </p:txBody>
      </p:sp>
      <p:sp>
        <p:nvSpPr>
          <p:cNvPr id="289" name="Freeform 26"/>
          <p:cNvSpPr/>
          <p:nvPr/>
        </p:nvSpPr>
        <p:spPr>
          <a:xfrm>
            <a:off x="3538440" y="4789440"/>
            <a:ext cx="42840" cy="47520"/>
          </a:xfrm>
          <a:custGeom>
            <a:avLst/>
            <a:gdLst>
              <a:gd name="textAreaLeft" fmla="*/ 0 w 42840"/>
              <a:gd name="textAreaRight" fmla="*/ 43200 w 42840"/>
              <a:gd name="textAreaTop" fmla="*/ 0 h 47520"/>
              <a:gd name="textAreaBottom" fmla="*/ 47880 h 47520"/>
              <a:gd name="GluePoint1X" fmla="*/ 2147483646 w 135"/>
              <a:gd name="GluePoint1Y" fmla="*/ 0 h 151"/>
              <a:gd name="GluePoint2X" fmla="*/ 2147483646 w 135"/>
              <a:gd name="GluePoint2Y" fmla="*/ 2147483646 h 151"/>
              <a:gd name="GluePoint3X" fmla="*/ 0 w 135"/>
              <a:gd name="GluePoint3Y" fmla="*/ 2147483646 h 151"/>
              <a:gd name="GluePoint4X" fmla="*/ 2147483646 w 135"/>
              <a:gd name="GluePoint4Y" fmla="*/ 2147483646 h 151"/>
              <a:gd name="GluePoint5X" fmla="*/ 2147483646 w 135"/>
              <a:gd name="GluePoint5Y" fmla="*/ 0 h 151"/>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35" h="151">
                <a:moveTo>
                  <a:pt x="112" y="0"/>
                </a:moveTo>
                <a:lnTo>
                  <a:pt x="135" y="151"/>
                </a:lnTo>
                <a:lnTo>
                  <a:pt x="0" y="79"/>
                </a:lnTo>
                <a:lnTo>
                  <a:pt x="83" y="77"/>
                </a:lnTo>
                <a:lnTo>
                  <a:pt x="112" y="0"/>
                </a:lnTo>
                <a:close/>
              </a:path>
            </a:pathLst>
          </a:custGeom>
          <a:solidFill>
            <a:srgbClr val="00FF00"/>
          </a:solidFill>
          <a:ln w="0">
            <a:noFill/>
          </a:ln>
        </p:spPr>
        <p:style>
          <a:lnRef idx="0">
            <a:scrgbClr r="0" g="0" b="0"/>
          </a:lnRef>
          <a:fillRef idx="0">
            <a:scrgbClr r="0" g="0" b="0"/>
          </a:fillRef>
          <a:effectRef idx="0">
            <a:scrgbClr r="0" g="0" b="0"/>
          </a:effectRef>
          <a:fontRef idx="minor"/>
        </p:style>
        <p:txBody>
          <a:bodyPr lIns="90000" tIns="1080" rIns="90000" bIns="1080" anchor="t">
            <a:noAutofit/>
          </a:bodyPr>
          <a:lstStyle/>
          <a:p>
            <a:endParaRPr lang="en-US" sz="1800" b="0" u="none" strike="noStrike">
              <a:solidFill>
                <a:srgbClr val="000000"/>
              </a:solidFill>
              <a:effectLst/>
              <a:uFillTx/>
              <a:latin typeface="Calibri"/>
            </a:endParaRPr>
          </a:p>
        </p:txBody>
      </p:sp>
      <p:sp>
        <p:nvSpPr>
          <p:cNvPr id="290" name="Freeform 27"/>
          <p:cNvSpPr/>
          <p:nvPr/>
        </p:nvSpPr>
        <p:spPr>
          <a:xfrm>
            <a:off x="4048200" y="4638600"/>
            <a:ext cx="41040" cy="49320"/>
          </a:xfrm>
          <a:custGeom>
            <a:avLst/>
            <a:gdLst>
              <a:gd name="textAreaLeft" fmla="*/ 0 w 41040"/>
              <a:gd name="textAreaRight" fmla="*/ 41400 w 41040"/>
              <a:gd name="textAreaTop" fmla="*/ 0 h 49320"/>
              <a:gd name="textAreaBottom" fmla="*/ 49680 h 49320"/>
              <a:gd name="GluePoint1X" fmla="*/ 0 w 130"/>
              <a:gd name="GluePoint1Y" fmla="*/ 2147483646 h 152"/>
              <a:gd name="GluePoint2X" fmla="*/ 2147483646 w 130"/>
              <a:gd name="GluePoint2Y" fmla="*/ 0 h 152"/>
              <a:gd name="GluePoint3X" fmla="*/ 2147483646 w 130"/>
              <a:gd name="GluePoint3Y" fmla="*/ 2147483646 h 152"/>
              <a:gd name="GluePoint4X" fmla="*/ 2147483646 w 130"/>
              <a:gd name="GluePoint4Y" fmla="*/ 2147483646 h 152"/>
              <a:gd name="GluePoint5X" fmla="*/ 0 w 130"/>
              <a:gd name="GluePoint5Y" fmla="*/ 2147483646 h 152"/>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30" h="152">
                <a:moveTo>
                  <a:pt x="0" y="81"/>
                </a:moveTo>
                <a:lnTo>
                  <a:pt x="130" y="0"/>
                </a:lnTo>
                <a:lnTo>
                  <a:pt x="117" y="152"/>
                </a:lnTo>
                <a:lnTo>
                  <a:pt x="82" y="77"/>
                </a:lnTo>
                <a:lnTo>
                  <a:pt x="0" y="81"/>
                </a:lnTo>
                <a:close/>
              </a:path>
            </a:pathLst>
          </a:custGeom>
          <a:solidFill>
            <a:srgbClr val="00FF00"/>
          </a:solidFill>
          <a:ln w="0">
            <a:noFill/>
          </a:ln>
        </p:spPr>
        <p:style>
          <a:lnRef idx="0">
            <a:scrgbClr r="0" g="0" b="0"/>
          </a:lnRef>
          <a:fillRef idx="0">
            <a:scrgbClr r="0" g="0" b="0"/>
          </a:fillRef>
          <a:effectRef idx="0">
            <a:scrgbClr r="0" g="0" b="0"/>
          </a:effectRef>
          <a:fontRef idx="minor"/>
        </p:style>
        <p:txBody>
          <a:bodyPr lIns="90000" tIns="2880" rIns="90000" bIns="2880" anchor="t">
            <a:noAutofit/>
          </a:bodyPr>
          <a:lstStyle/>
          <a:p>
            <a:endParaRPr lang="en-US" sz="1800" b="0" u="none" strike="noStrike">
              <a:solidFill>
                <a:srgbClr val="000000"/>
              </a:solidFill>
              <a:effectLst/>
              <a:uFillTx/>
              <a:latin typeface="Calibri"/>
            </a:endParaRPr>
          </a:p>
        </p:txBody>
      </p:sp>
      <p:sp>
        <p:nvSpPr>
          <p:cNvPr id="291" name="Freeform 28"/>
          <p:cNvSpPr/>
          <p:nvPr/>
        </p:nvSpPr>
        <p:spPr>
          <a:xfrm>
            <a:off x="4735440" y="4816440"/>
            <a:ext cx="42840" cy="47520"/>
          </a:xfrm>
          <a:custGeom>
            <a:avLst/>
            <a:gdLst>
              <a:gd name="textAreaLeft" fmla="*/ 0 w 42840"/>
              <a:gd name="textAreaRight" fmla="*/ 43200 w 42840"/>
              <a:gd name="textAreaTop" fmla="*/ 0 h 47520"/>
              <a:gd name="textAreaBottom" fmla="*/ 47880 h 47520"/>
              <a:gd name="GluePoint1X" fmla="*/ 2147483646 w 133"/>
              <a:gd name="GluePoint1Y" fmla="*/ 0 h 151"/>
              <a:gd name="GluePoint2X" fmla="*/ 2147483646 w 133"/>
              <a:gd name="GluePoint2Y" fmla="*/ 2147483646 h 151"/>
              <a:gd name="GluePoint3X" fmla="*/ 0 w 133"/>
              <a:gd name="GluePoint3Y" fmla="*/ 2147483646 h 151"/>
              <a:gd name="GluePoint4X" fmla="*/ 2147483646 w 133"/>
              <a:gd name="GluePoint4Y" fmla="*/ 2147483646 h 151"/>
              <a:gd name="GluePoint5X" fmla="*/ 2147483646 w 133"/>
              <a:gd name="GluePoint5Y" fmla="*/ 0 h 151"/>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33" h="151">
                <a:moveTo>
                  <a:pt x="112" y="0"/>
                </a:moveTo>
                <a:lnTo>
                  <a:pt x="133" y="151"/>
                </a:lnTo>
                <a:lnTo>
                  <a:pt x="0" y="78"/>
                </a:lnTo>
                <a:lnTo>
                  <a:pt x="82" y="76"/>
                </a:lnTo>
                <a:lnTo>
                  <a:pt x="112" y="0"/>
                </a:lnTo>
                <a:close/>
              </a:path>
            </a:pathLst>
          </a:custGeom>
          <a:solidFill>
            <a:srgbClr val="00FF00"/>
          </a:solidFill>
          <a:ln w="0">
            <a:noFill/>
          </a:ln>
        </p:spPr>
        <p:style>
          <a:lnRef idx="0">
            <a:scrgbClr r="0" g="0" b="0"/>
          </a:lnRef>
          <a:fillRef idx="0">
            <a:scrgbClr r="0" g="0" b="0"/>
          </a:fillRef>
          <a:effectRef idx="0">
            <a:scrgbClr r="0" g="0" b="0"/>
          </a:effectRef>
          <a:fontRef idx="minor"/>
        </p:style>
        <p:txBody>
          <a:bodyPr lIns="90000" tIns="1080" rIns="90000" bIns="1080" anchor="t">
            <a:noAutofit/>
          </a:bodyPr>
          <a:lstStyle/>
          <a:p>
            <a:endParaRPr lang="en-US" sz="1800" b="0" u="none" strike="noStrike">
              <a:solidFill>
                <a:srgbClr val="000000"/>
              </a:solidFill>
              <a:effectLst/>
              <a:uFillTx/>
              <a:latin typeface="Calibri"/>
            </a:endParaRPr>
          </a:p>
        </p:txBody>
      </p:sp>
      <p:sp>
        <p:nvSpPr>
          <p:cNvPr id="292" name="Freeform 29"/>
          <p:cNvSpPr/>
          <p:nvPr/>
        </p:nvSpPr>
        <p:spPr>
          <a:xfrm>
            <a:off x="5186520" y="4659480"/>
            <a:ext cx="42840" cy="47520"/>
          </a:xfrm>
          <a:custGeom>
            <a:avLst/>
            <a:gdLst>
              <a:gd name="textAreaLeft" fmla="*/ 0 w 42840"/>
              <a:gd name="textAreaRight" fmla="*/ 43200 w 42840"/>
              <a:gd name="textAreaTop" fmla="*/ 0 h 47520"/>
              <a:gd name="textAreaBottom" fmla="*/ 47880 h 47520"/>
              <a:gd name="GluePoint1X" fmla="*/ 0 w 132"/>
              <a:gd name="GluePoint1Y" fmla="*/ 2147483646 h 151"/>
              <a:gd name="GluePoint2X" fmla="*/ 2147483646 w 132"/>
              <a:gd name="GluePoint2Y" fmla="*/ 0 h 151"/>
              <a:gd name="GluePoint3X" fmla="*/ 2147483646 w 132"/>
              <a:gd name="GluePoint3Y" fmla="*/ 2147483646 h 151"/>
              <a:gd name="GluePoint4X" fmla="*/ 2147483646 w 132"/>
              <a:gd name="GluePoint4Y" fmla="*/ 2147483646 h 151"/>
              <a:gd name="GluePoint5X" fmla="*/ 0 w 132"/>
              <a:gd name="GluePoint5Y" fmla="*/ 2147483646 h 151"/>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32" h="151">
                <a:moveTo>
                  <a:pt x="0" y="74"/>
                </a:moveTo>
                <a:lnTo>
                  <a:pt x="132" y="0"/>
                </a:lnTo>
                <a:lnTo>
                  <a:pt x="112" y="151"/>
                </a:lnTo>
                <a:lnTo>
                  <a:pt x="81" y="75"/>
                </a:lnTo>
                <a:lnTo>
                  <a:pt x="0" y="74"/>
                </a:lnTo>
                <a:close/>
              </a:path>
            </a:pathLst>
          </a:custGeom>
          <a:solidFill>
            <a:srgbClr val="00FF00"/>
          </a:solidFill>
          <a:ln w="0">
            <a:noFill/>
          </a:ln>
        </p:spPr>
        <p:style>
          <a:lnRef idx="0">
            <a:scrgbClr r="0" g="0" b="0"/>
          </a:lnRef>
          <a:fillRef idx="0">
            <a:scrgbClr r="0" g="0" b="0"/>
          </a:fillRef>
          <a:effectRef idx="0">
            <a:scrgbClr r="0" g="0" b="0"/>
          </a:effectRef>
          <a:fontRef idx="minor"/>
        </p:style>
        <p:txBody>
          <a:bodyPr lIns="90000" tIns="1080" rIns="90000" bIns="1080" anchor="t">
            <a:noAutofit/>
          </a:bodyPr>
          <a:lstStyle/>
          <a:p>
            <a:endParaRPr lang="en-US" sz="1800" b="0" u="none" strike="noStrike">
              <a:solidFill>
                <a:srgbClr val="000000"/>
              </a:solidFill>
              <a:effectLst/>
              <a:uFillTx/>
              <a:latin typeface="Calibri"/>
            </a:endParaRPr>
          </a:p>
        </p:txBody>
      </p:sp>
      <p:sp>
        <p:nvSpPr>
          <p:cNvPr id="293" name="Freeform 30"/>
          <p:cNvSpPr/>
          <p:nvPr/>
        </p:nvSpPr>
        <p:spPr>
          <a:xfrm>
            <a:off x="5921280" y="4800600"/>
            <a:ext cx="46080" cy="46080"/>
          </a:xfrm>
          <a:custGeom>
            <a:avLst/>
            <a:gdLst>
              <a:gd name="textAreaLeft" fmla="*/ 0 w 46080"/>
              <a:gd name="textAreaRight" fmla="*/ 46440 w 46080"/>
              <a:gd name="textAreaTop" fmla="*/ 0 h 46080"/>
              <a:gd name="textAreaBottom" fmla="*/ 46440 h 46080"/>
              <a:gd name="GluePoint1X" fmla="*/ 2147483646 w 144"/>
              <a:gd name="GluePoint1Y" fmla="*/ 0 h 144"/>
              <a:gd name="GluePoint2X" fmla="*/ 2147483646 w 144"/>
              <a:gd name="GluePoint2Y" fmla="*/ 2147483646 h 144"/>
              <a:gd name="GluePoint3X" fmla="*/ 0 w 144"/>
              <a:gd name="GluePoint3Y" fmla="*/ 2147483646 h 144"/>
              <a:gd name="GluePoint4X" fmla="*/ 2147483646 w 144"/>
              <a:gd name="GluePoint4Y" fmla="*/ 2147483646 h 144"/>
              <a:gd name="GluePoint5X" fmla="*/ 2147483646 w 144"/>
              <a:gd name="GluePoint5Y" fmla="*/ 0 h 144"/>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44" h="144">
                <a:moveTo>
                  <a:pt x="96" y="0"/>
                </a:moveTo>
                <a:lnTo>
                  <a:pt x="144" y="144"/>
                </a:lnTo>
                <a:lnTo>
                  <a:pt x="0" y="97"/>
                </a:lnTo>
                <a:lnTo>
                  <a:pt x="79" y="80"/>
                </a:lnTo>
                <a:lnTo>
                  <a:pt x="96" y="0"/>
                </a:lnTo>
                <a:close/>
              </a:path>
            </a:pathLst>
          </a:custGeom>
          <a:solidFill>
            <a:srgbClr val="00FF00"/>
          </a:solidFill>
          <a:ln w="0">
            <a:noFill/>
          </a:ln>
        </p:spPr>
        <p:style>
          <a:lnRef idx="0">
            <a:scrgbClr r="0" g="0" b="0"/>
          </a:lnRef>
          <a:fillRef idx="0">
            <a:scrgbClr r="0" g="0" b="0"/>
          </a:fillRef>
          <a:effectRef idx="0">
            <a:scrgbClr r="0" g="0" b="0"/>
          </a:effectRef>
          <a:fontRef idx="minor"/>
        </p:style>
        <p:txBody>
          <a:bodyPr lIns="90000" tIns="-360" rIns="90000" bIns="-360" anchor="t">
            <a:noAutofit/>
          </a:bodyPr>
          <a:lstStyle/>
          <a:p>
            <a:endParaRPr lang="en-US" sz="1800" b="0" u="none" strike="noStrike">
              <a:solidFill>
                <a:srgbClr val="000000"/>
              </a:solidFill>
              <a:effectLst/>
              <a:uFillTx/>
              <a:latin typeface="Calibri"/>
            </a:endParaRPr>
          </a:p>
        </p:txBody>
      </p:sp>
      <p:sp>
        <p:nvSpPr>
          <p:cNvPr id="294" name="Freeform 31"/>
          <p:cNvSpPr/>
          <p:nvPr/>
        </p:nvSpPr>
        <p:spPr>
          <a:xfrm>
            <a:off x="5370480" y="4649760"/>
            <a:ext cx="41400" cy="49320"/>
          </a:xfrm>
          <a:custGeom>
            <a:avLst/>
            <a:gdLst>
              <a:gd name="textAreaLeft" fmla="*/ 0 w 41400"/>
              <a:gd name="textAreaRight" fmla="*/ 41760 w 41400"/>
              <a:gd name="textAreaTop" fmla="*/ 0 h 49320"/>
              <a:gd name="textAreaBottom" fmla="*/ 49680 h 49320"/>
              <a:gd name="GluePoint1X" fmla="*/ 0 w 128"/>
              <a:gd name="GluePoint1Y" fmla="*/ 2147483646 h 152"/>
              <a:gd name="GluePoint2X" fmla="*/ 2147483646 w 128"/>
              <a:gd name="GluePoint2Y" fmla="*/ 0 h 152"/>
              <a:gd name="GluePoint3X" fmla="*/ 2147483646 w 128"/>
              <a:gd name="GluePoint3Y" fmla="*/ 2147483646 h 152"/>
              <a:gd name="GluePoint4X" fmla="*/ 2147483646 w 128"/>
              <a:gd name="GluePoint4Y" fmla="*/ 2147483646 h 152"/>
              <a:gd name="GluePoint5X" fmla="*/ 0 w 128"/>
              <a:gd name="GluePoint5Y" fmla="*/ 2147483646 h 152"/>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28" h="152">
                <a:moveTo>
                  <a:pt x="0" y="83"/>
                </a:moveTo>
                <a:lnTo>
                  <a:pt x="128" y="0"/>
                </a:lnTo>
                <a:lnTo>
                  <a:pt x="118" y="152"/>
                </a:lnTo>
                <a:lnTo>
                  <a:pt x="82" y="79"/>
                </a:lnTo>
                <a:lnTo>
                  <a:pt x="0" y="83"/>
                </a:lnTo>
                <a:close/>
              </a:path>
            </a:pathLst>
          </a:custGeom>
          <a:solidFill>
            <a:srgbClr val="00FF00"/>
          </a:solidFill>
          <a:ln w="0">
            <a:noFill/>
          </a:ln>
        </p:spPr>
        <p:style>
          <a:lnRef idx="0">
            <a:scrgbClr r="0" g="0" b="0"/>
          </a:lnRef>
          <a:fillRef idx="0">
            <a:scrgbClr r="0" g="0" b="0"/>
          </a:fillRef>
          <a:effectRef idx="0">
            <a:scrgbClr r="0" g="0" b="0"/>
          </a:effectRef>
          <a:fontRef idx="minor"/>
        </p:style>
        <p:txBody>
          <a:bodyPr lIns="90000" tIns="2880" rIns="90000" bIns="2880" anchor="t">
            <a:noAutofit/>
          </a:bodyPr>
          <a:lstStyle/>
          <a:p>
            <a:endParaRPr lang="en-US" sz="1800" b="0" u="none" strike="noStrike">
              <a:solidFill>
                <a:srgbClr val="000000"/>
              </a:solidFill>
              <a:effectLst/>
              <a:uFillTx/>
              <a:latin typeface="Calibri"/>
            </a:endParaRPr>
          </a:p>
        </p:txBody>
      </p:sp>
      <p:sp>
        <p:nvSpPr>
          <p:cNvPr id="295" name="Line 32"/>
          <p:cNvSpPr/>
          <p:nvPr/>
        </p:nvSpPr>
        <p:spPr>
          <a:xfrm>
            <a:off x="5981760" y="4678200"/>
            <a:ext cx="112680" cy="144720"/>
          </a:xfrm>
          <a:prstGeom prst="line">
            <a:avLst/>
          </a:prstGeom>
          <a:ln w="0">
            <a:solidFill>
              <a:srgbClr val="00FF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296" name="Freeform 33"/>
          <p:cNvSpPr/>
          <p:nvPr/>
        </p:nvSpPr>
        <p:spPr>
          <a:xfrm>
            <a:off x="6221520" y="4772160"/>
            <a:ext cx="42840" cy="74520"/>
          </a:xfrm>
          <a:custGeom>
            <a:avLst/>
            <a:gdLst>
              <a:gd name="textAreaLeft" fmla="*/ 0 w 42840"/>
              <a:gd name="textAreaRight" fmla="*/ 43200 w 42840"/>
              <a:gd name="textAreaTop" fmla="*/ 0 h 74520"/>
              <a:gd name="textAreaBottom" fmla="*/ 74880 h 74520"/>
              <a:gd name="GluePoint1X" fmla="*/ 2147483646 w 137"/>
              <a:gd name="GluePoint1Y" fmla="*/ 0 h 149"/>
              <a:gd name="GluePoint2X" fmla="*/ 2147483646 w 137"/>
              <a:gd name="GluePoint2Y" fmla="*/ 2147483646 h 149"/>
              <a:gd name="GluePoint3X" fmla="*/ 0 w 137"/>
              <a:gd name="GluePoint3Y" fmla="*/ 2147483646 h 149"/>
              <a:gd name="GluePoint4X" fmla="*/ 2147483646 w 137"/>
              <a:gd name="GluePoint4Y" fmla="*/ 2147483646 h 149"/>
              <a:gd name="GluePoint5X" fmla="*/ 2147483646 w 137"/>
              <a:gd name="GluePoint5Y" fmla="*/ 0 h 149"/>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37" h="149">
                <a:moveTo>
                  <a:pt x="108" y="0"/>
                </a:moveTo>
                <a:lnTo>
                  <a:pt x="137" y="149"/>
                </a:lnTo>
                <a:lnTo>
                  <a:pt x="0" y="84"/>
                </a:lnTo>
                <a:lnTo>
                  <a:pt x="82" y="78"/>
                </a:lnTo>
                <a:lnTo>
                  <a:pt x="108" y="0"/>
                </a:lnTo>
                <a:close/>
              </a:path>
            </a:pathLst>
          </a:custGeom>
          <a:solidFill>
            <a:srgbClr val="00FF00"/>
          </a:solidFill>
          <a:ln w="0">
            <a:noFill/>
          </a:ln>
        </p:spPr>
        <p:style>
          <a:lnRef idx="0">
            <a:scrgbClr r="0" g="0" b="0"/>
          </a:lnRef>
          <a:fillRef idx="0">
            <a:scrgbClr r="0" g="0" b="0"/>
          </a:fillRef>
          <a:effectRef idx="0">
            <a:scrgbClr r="0" g="0" b="0"/>
          </a:effectRef>
          <a:fontRef idx="minor"/>
        </p:style>
        <p:txBody>
          <a:bodyPr lIns="90000" tIns="28080" rIns="90000" bIns="28080" anchor="t">
            <a:noAutofit/>
          </a:bodyPr>
          <a:lstStyle/>
          <a:p>
            <a:endParaRPr lang="en-US" sz="1800" b="0" u="none" strike="noStrike">
              <a:solidFill>
                <a:srgbClr val="000000"/>
              </a:solidFill>
              <a:effectLst/>
              <a:uFillTx/>
              <a:latin typeface="Calibri"/>
            </a:endParaRPr>
          </a:p>
        </p:txBody>
      </p:sp>
      <p:sp>
        <p:nvSpPr>
          <p:cNvPr id="297" name="Rectangle 34"/>
          <p:cNvSpPr/>
          <p:nvPr/>
        </p:nvSpPr>
        <p:spPr>
          <a:xfrm>
            <a:off x="1789920" y="1922400"/>
            <a:ext cx="5899320" cy="30528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Arial"/>
              </a:rPr>
              <a:t>Reflects BOTH mathematical and situational factors:</a:t>
            </a:r>
            <a:endParaRPr lang="en-US" sz="2000" b="0" u="none" strike="noStrike">
              <a:solidFill>
                <a:srgbClr val="000000"/>
              </a:solidFill>
              <a:effectLst/>
              <a:uFillTx/>
              <a:latin typeface="Calibri"/>
            </a:endParaRPr>
          </a:p>
        </p:txBody>
      </p:sp>
      <p:sp>
        <p:nvSpPr>
          <p:cNvPr id="298" name="Rectangle 35"/>
          <p:cNvSpPr/>
          <p:nvPr/>
        </p:nvSpPr>
        <p:spPr>
          <a:xfrm>
            <a:off x="1847880" y="3436920"/>
            <a:ext cx="4938120" cy="30528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Arial"/>
              </a:rPr>
              <a:t>A two day effort should take four days if you</a:t>
            </a:r>
            <a:endParaRPr lang="en-US" sz="2000" b="0" u="none" strike="noStrike">
              <a:solidFill>
                <a:srgbClr val="000000"/>
              </a:solidFill>
              <a:effectLst/>
              <a:uFillTx/>
              <a:latin typeface="Calibri"/>
            </a:endParaRPr>
          </a:p>
        </p:txBody>
      </p:sp>
      <p:sp>
        <p:nvSpPr>
          <p:cNvPr id="299" name="Rectangle 36"/>
          <p:cNvSpPr/>
          <p:nvPr/>
        </p:nvSpPr>
        <p:spPr>
          <a:xfrm>
            <a:off x="1792800" y="3740040"/>
            <a:ext cx="3607560" cy="30528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Arial"/>
              </a:rPr>
              <a:t>are working half-time...however:</a:t>
            </a:r>
            <a:endParaRPr lang="en-US" sz="2000" b="0" u="none" strike="noStrike">
              <a:solidFill>
                <a:srgbClr val="000000"/>
              </a:solidFill>
              <a:effectLst/>
              <a:uFillTx/>
              <a:latin typeface="Calibri"/>
            </a:endParaRPr>
          </a:p>
        </p:txBody>
      </p:sp>
      <p:sp>
        <p:nvSpPr>
          <p:cNvPr id="300" name="Rectangle 37"/>
          <p:cNvSpPr/>
          <p:nvPr/>
        </p:nvSpPr>
        <p:spPr>
          <a:xfrm>
            <a:off x="1847880" y="5256360"/>
            <a:ext cx="5517720" cy="30528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Arial"/>
              </a:rPr>
              <a:t>Have you considered ramp-up, ramp-down time?</a:t>
            </a:r>
            <a:endParaRPr lang="en-US" sz="2000" b="0" u="none" strike="noStrike">
              <a:solidFill>
                <a:srgbClr val="000000"/>
              </a:solidFill>
              <a:effectLst/>
              <a:uFillTx/>
              <a:latin typeface="Calibri"/>
            </a:endParaRPr>
          </a:p>
        </p:txBody>
      </p:sp>
      <p:sp>
        <p:nvSpPr>
          <p:cNvPr id="301" name="Rectangle 38"/>
          <p:cNvSpPr/>
          <p:nvPr/>
        </p:nvSpPr>
        <p:spPr>
          <a:xfrm>
            <a:off x="1847880" y="5557680"/>
            <a:ext cx="5192640" cy="30528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Arial"/>
              </a:rPr>
              <a:t>Put in an efficiency factor to help you consider</a:t>
            </a:r>
            <a:endParaRPr lang="en-US" sz="2000" b="0" u="none" strike="noStrike">
              <a:solidFill>
                <a:srgbClr val="000000"/>
              </a:solidFill>
              <a:effectLst/>
              <a:uFillTx/>
              <a:latin typeface="Calibri"/>
            </a:endParaRPr>
          </a:p>
        </p:txBody>
      </p:sp>
      <p:sp>
        <p:nvSpPr>
          <p:cNvPr id="302" name="Rectangle 39"/>
          <p:cNvSpPr/>
          <p:nvPr/>
        </p:nvSpPr>
        <p:spPr>
          <a:xfrm>
            <a:off x="1851120" y="5861160"/>
            <a:ext cx="2518920" cy="30528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Arial"/>
              </a:rPr>
              <a:t>the effects of ramping.</a:t>
            </a:r>
            <a:endParaRPr lang="en-US" sz="2000" b="0" u="none" strike="noStrike">
              <a:solidFill>
                <a:srgbClr val="000000"/>
              </a:solidFill>
              <a:effectLst/>
              <a:uFillTx/>
              <a:latin typeface="Calibri"/>
            </a:endParaRPr>
          </a:p>
        </p:txBody>
      </p:sp>
      <p:sp>
        <p:nvSpPr>
          <p:cNvPr id="303" name="Line 40"/>
          <p:cNvSpPr/>
          <p:nvPr/>
        </p:nvSpPr>
        <p:spPr>
          <a:xfrm flipV="1">
            <a:off x="2362320" y="4495320"/>
            <a:ext cx="457200" cy="304920"/>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04" name="Line 41"/>
          <p:cNvSpPr/>
          <p:nvPr/>
        </p:nvSpPr>
        <p:spPr>
          <a:xfrm>
            <a:off x="3429000" y="4495680"/>
            <a:ext cx="304920" cy="304920"/>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05" name="Line 42"/>
          <p:cNvSpPr/>
          <p:nvPr/>
        </p:nvSpPr>
        <p:spPr>
          <a:xfrm flipV="1">
            <a:off x="3809880" y="4571640"/>
            <a:ext cx="228600" cy="304920"/>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06" name="Line 43"/>
          <p:cNvSpPr/>
          <p:nvPr/>
        </p:nvSpPr>
        <p:spPr>
          <a:xfrm>
            <a:off x="4648320" y="4495680"/>
            <a:ext cx="304560" cy="304920"/>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07" name="Line 44"/>
          <p:cNvSpPr/>
          <p:nvPr/>
        </p:nvSpPr>
        <p:spPr>
          <a:xfrm flipV="1">
            <a:off x="4952880" y="4571640"/>
            <a:ext cx="228600" cy="304920"/>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08" name="Line 45"/>
          <p:cNvSpPr/>
          <p:nvPr/>
        </p:nvSpPr>
        <p:spPr>
          <a:xfrm>
            <a:off x="5791320" y="4495680"/>
            <a:ext cx="304560" cy="304920"/>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09" name="Line 46"/>
          <p:cNvSpPr/>
          <p:nvPr/>
        </p:nvSpPr>
        <p:spPr>
          <a:xfrm flipV="1">
            <a:off x="6095880" y="4571640"/>
            <a:ext cx="152640" cy="304920"/>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10" name="Line 47"/>
          <p:cNvSpPr/>
          <p:nvPr/>
        </p:nvSpPr>
        <p:spPr>
          <a:xfrm>
            <a:off x="6858000" y="4495680"/>
            <a:ext cx="304920" cy="304920"/>
          </a:xfrm>
          <a:prstGeom prst="line">
            <a:avLst/>
          </a:prstGeom>
          <a:ln w="9360">
            <a:solidFill>
              <a:srgbClr val="000000"/>
            </a:solidFill>
            <a:miter/>
            <a:tailEnd type="triangle" w="med" len="med"/>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11"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12"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9426A6E-5AF4-4EAE-B4B7-6164F6900C6F}" type="slidenum">
              <a:rPr lang="en-US" sz="900" b="0" u="none" strike="noStrike">
                <a:solidFill>
                  <a:srgbClr val="595959"/>
                </a:solidFill>
                <a:effectLst/>
                <a:uFillTx/>
                <a:latin typeface="Calibri"/>
              </a:rPr>
              <a:t>39</a:t>
            </a:fld>
            <a:endParaRPr lang="en-US" sz="900" b="0" u="none" strike="noStrike">
              <a:solidFill>
                <a:srgbClr val="000000"/>
              </a:solidFill>
              <a:effectLst/>
              <a:uFillTx/>
              <a:latin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Part Time Assignments</a:t>
            </a:r>
          </a:p>
        </p:txBody>
      </p:sp>
      <p:sp>
        <p:nvSpPr>
          <p:cNvPr id="314" name="Text Box 3"/>
          <p:cNvSpPr/>
          <p:nvPr/>
        </p:nvSpPr>
        <p:spPr>
          <a:xfrm>
            <a:off x="302400" y="2666880"/>
            <a:ext cx="8677440" cy="253296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u="none" strike="noStrike">
                <a:solidFill>
                  <a:srgbClr val="000000"/>
                </a:solidFill>
                <a:effectLst/>
                <a:uFillTx/>
                <a:latin typeface="Times New Roman"/>
              </a:rPr>
              <a:t>The more interruptions, the greater the time devoted</a:t>
            </a:r>
            <a:endParaRPr lang="en-US" sz="32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u="none" strike="noStrike">
                <a:solidFill>
                  <a:srgbClr val="000000"/>
                </a:solidFill>
                <a:effectLst/>
                <a:uFillTx/>
                <a:latin typeface="Times New Roman"/>
              </a:rPr>
              <a:t>to ramp up and ramp down. Include at least a 10%</a:t>
            </a:r>
            <a:endParaRPr lang="en-US" sz="32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u="none" strike="noStrike">
                <a:solidFill>
                  <a:srgbClr val="000000"/>
                </a:solidFill>
                <a:effectLst/>
                <a:uFillTx/>
                <a:latin typeface="Times New Roman"/>
              </a:rPr>
              <a:t>factor if a resource is part time.</a:t>
            </a:r>
            <a:endParaRPr lang="en-US" sz="32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32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u="none" strike="noStrike">
                <a:solidFill>
                  <a:srgbClr val="000000"/>
                </a:solidFill>
                <a:effectLst/>
                <a:uFillTx/>
                <a:latin typeface="Times New Roman"/>
              </a:rPr>
              <a:t>	- especially in knowledge work!!</a:t>
            </a:r>
            <a:endParaRPr lang="en-US" sz="3200" b="0" u="none" strike="noStrike">
              <a:solidFill>
                <a:srgbClr val="000000"/>
              </a:solidFill>
              <a:effectLst/>
              <a:uFillTx/>
              <a:latin typeface="Calibri"/>
            </a:endParaRPr>
          </a:p>
        </p:txBody>
      </p:sp>
      <p:sp>
        <p:nvSpPr>
          <p:cNvPr id="315"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16"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ABF756C-94F0-423C-91EB-97A788C16648}" type="slidenum">
              <a:rPr lang="en-US" sz="900" b="0" u="none" strike="noStrike">
                <a:solidFill>
                  <a:srgbClr val="595959"/>
                </a:solidFill>
                <a:effectLst/>
                <a:uFillTx/>
                <a:latin typeface="Calibri"/>
              </a:rPr>
              <a:t>40</a:t>
            </a:fld>
            <a:endParaRPr lang="en-US" sz="900" b="0" u="none" strike="noStrike">
              <a:solidFill>
                <a:srgbClr val="000000"/>
              </a:solidFill>
              <a:effectLst/>
              <a:uFillTx/>
              <a:latin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 name="PlaceHolder 1"/>
          <p:cNvSpPr>
            <a:spLocks noGrp="1"/>
          </p:cNvSpPr>
          <p:nvPr>
            <p:ph type="title"/>
          </p:nvPr>
        </p:nvSpPr>
        <p:spPr>
          <a:xfrm>
            <a:off x="2666880" y="380880"/>
            <a:ext cx="6019920" cy="9144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Calculating EVF</a:t>
            </a:r>
          </a:p>
        </p:txBody>
      </p:sp>
      <p:sp>
        <p:nvSpPr>
          <p:cNvPr id="318" name="Rectangle 3"/>
          <p:cNvSpPr/>
          <p:nvPr/>
        </p:nvSpPr>
        <p:spPr>
          <a:xfrm>
            <a:off x="819000" y="1428840"/>
            <a:ext cx="7651440" cy="50328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300" b="0" u="none" strike="noStrike">
                <a:solidFill>
                  <a:srgbClr val="FF0000"/>
                </a:solidFill>
                <a:effectLst/>
                <a:uFillTx/>
                <a:latin typeface="Arial"/>
              </a:rPr>
              <a:t>EVF=SF*(100/(100-WIF))*(100/(100-PT))</a:t>
            </a:r>
            <a:endParaRPr lang="en-US" sz="3300" b="0" u="none" strike="noStrike">
              <a:solidFill>
                <a:srgbClr val="000000"/>
              </a:solidFill>
              <a:effectLst/>
              <a:uFillTx/>
              <a:latin typeface="Calibri"/>
            </a:endParaRPr>
          </a:p>
        </p:txBody>
      </p:sp>
      <p:sp>
        <p:nvSpPr>
          <p:cNvPr id="319" name="Rectangle 4"/>
          <p:cNvSpPr/>
          <p:nvPr/>
        </p:nvSpPr>
        <p:spPr>
          <a:xfrm>
            <a:off x="907920" y="2217600"/>
            <a:ext cx="1747800" cy="50328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300" b="0" u="none" strike="noStrike">
                <a:solidFill>
                  <a:srgbClr val="FF0000"/>
                </a:solidFill>
                <a:effectLst/>
                <a:uFillTx/>
                <a:latin typeface="Arial"/>
              </a:rPr>
              <a:t>Example:</a:t>
            </a:r>
            <a:endParaRPr lang="en-US" sz="3300" b="0" u="none" strike="noStrike">
              <a:solidFill>
                <a:srgbClr val="000000"/>
              </a:solidFill>
              <a:effectLst/>
              <a:uFillTx/>
              <a:latin typeface="Calibri"/>
            </a:endParaRPr>
          </a:p>
        </p:txBody>
      </p:sp>
      <p:sp>
        <p:nvSpPr>
          <p:cNvPr id="320" name="Rectangle 5"/>
          <p:cNvSpPr/>
          <p:nvPr/>
        </p:nvSpPr>
        <p:spPr>
          <a:xfrm>
            <a:off x="763200" y="2895480"/>
            <a:ext cx="1062720" cy="3355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1" u="none" strike="noStrike">
                <a:solidFill>
                  <a:srgbClr val="0000FF"/>
                </a:solidFill>
                <a:effectLst/>
                <a:uFillTx/>
                <a:latin typeface="Arial"/>
              </a:rPr>
              <a:t>SF = 1.5</a:t>
            </a:r>
            <a:endParaRPr lang="en-US" sz="2200" b="0" u="none" strike="noStrike">
              <a:solidFill>
                <a:srgbClr val="000000"/>
              </a:solidFill>
              <a:effectLst/>
              <a:uFillTx/>
              <a:latin typeface="Calibri"/>
            </a:endParaRPr>
          </a:p>
        </p:txBody>
      </p:sp>
      <p:sp>
        <p:nvSpPr>
          <p:cNvPr id="321" name="Rectangle 6"/>
          <p:cNvSpPr/>
          <p:nvPr/>
        </p:nvSpPr>
        <p:spPr>
          <a:xfrm>
            <a:off x="763200" y="3276720"/>
            <a:ext cx="1310400" cy="3355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1" u="none" strike="noStrike">
                <a:solidFill>
                  <a:srgbClr val="0000FF"/>
                </a:solidFill>
                <a:effectLst/>
                <a:uFillTx/>
                <a:latin typeface="Arial"/>
              </a:rPr>
              <a:t>WIF= 25%</a:t>
            </a:r>
            <a:endParaRPr lang="en-US" sz="2200" b="0" u="none" strike="noStrike">
              <a:solidFill>
                <a:srgbClr val="000000"/>
              </a:solidFill>
              <a:effectLst/>
              <a:uFillTx/>
              <a:latin typeface="Calibri"/>
            </a:endParaRPr>
          </a:p>
        </p:txBody>
      </p:sp>
      <p:sp>
        <p:nvSpPr>
          <p:cNvPr id="322" name="Rectangle 7"/>
          <p:cNvSpPr/>
          <p:nvPr/>
        </p:nvSpPr>
        <p:spPr>
          <a:xfrm>
            <a:off x="763200" y="3703680"/>
            <a:ext cx="1310760" cy="3355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1" u="none" strike="noStrike">
                <a:solidFill>
                  <a:srgbClr val="0000FF"/>
                </a:solidFill>
                <a:effectLst/>
                <a:uFillTx/>
                <a:latin typeface="Arial"/>
              </a:rPr>
              <a:t>PT = 10% </a:t>
            </a:r>
            <a:endParaRPr lang="en-US" sz="2200" b="0" u="none" strike="noStrike">
              <a:solidFill>
                <a:srgbClr val="000000"/>
              </a:solidFill>
              <a:effectLst/>
              <a:uFillTx/>
              <a:latin typeface="Calibri"/>
            </a:endParaRPr>
          </a:p>
        </p:txBody>
      </p:sp>
      <p:sp>
        <p:nvSpPr>
          <p:cNvPr id="323" name="Rectangle 8"/>
          <p:cNvSpPr/>
          <p:nvPr/>
        </p:nvSpPr>
        <p:spPr>
          <a:xfrm>
            <a:off x="1049760" y="4284720"/>
            <a:ext cx="5365080" cy="3355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1" u="none" strike="noStrike">
                <a:solidFill>
                  <a:srgbClr val="0000FF"/>
                </a:solidFill>
                <a:effectLst/>
                <a:uFillTx/>
                <a:latin typeface="Arial"/>
              </a:rPr>
              <a:t>EVF = 1.5*(100/100-25)*(100/100-10) = 2.2</a:t>
            </a:r>
            <a:endParaRPr lang="en-US" sz="2200" b="0" u="none" strike="noStrike">
              <a:solidFill>
                <a:srgbClr val="000000"/>
              </a:solidFill>
              <a:effectLst/>
              <a:uFillTx/>
              <a:latin typeface="Calibri"/>
            </a:endParaRPr>
          </a:p>
        </p:txBody>
      </p:sp>
      <p:sp>
        <p:nvSpPr>
          <p:cNvPr id="324" name="Rectangle 9"/>
          <p:cNvSpPr/>
          <p:nvPr/>
        </p:nvSpPr>
        <p:spPr>
          <a:xfrm>
            <a:off x="1250640" y="5311800"/>
            <a:ext cx="6888600" cy="4424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900" b="0" u="none" strike="noStrike">
                <a:solidFill>
                  <a:srgbClr val="000000"/>
                </a:solidFill>
                <a:effectLst/>
                <a:uFillTx/>
                <a:latin typeface="Arial"/>
              </a:rPr>
              <a:t>..then multiply the EVF times the baseline.</a:t>
            </a:r>
            <a:endParaRPr lang="en-US" sz="2900" b="0" u="none" strike="noStrike">
              <a:solidFill>
                <a:srgbClr val="000000"/>
              </a:solidFill>
              <a:effectLst/>
              <a:uFillTx/>
              <a:latin typeface="Calibri"/>
            </a:endParaRPr>
          </a:p>
        </p:txBody>
      </p:sp>
      <p:sp>
        <p:nvSpPr>
          <p:cNvPr id="325" name="Rectangle 10"/>
          <p:cNvSpPr/>
          <p:nvPr/>
        </p:nvSpPr>
        <p:spPr>
          <a:xfrm>
            <a:off x="1051560" y="4637160"/>
            <a:ext cx="3318120" cy="3355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1" u="none" strike="noStrike">
                <a:solidFill>
                  <a:srgbClr val="0000FF"/>
                </a:solidFill>
                <a:effectLst/>
                <a:uFillTx/>
                <a:latin typeface="Arial"/>
              </a:rPr>
              <a:t>EVF = 1.5*(1.3)*(1.1) = 2.2</a:t>
            </a:r>
            <a:endParaRPr lang="en-US" sz="2200" b="0" u="none" strike="noStrike">
              <a:solidFill>
                <a:srgbClr val="000000"/>
              </a:solidFill>
              <a:effectLst/>
              <a:uFillTx/>
              <a:latin typeface="Calibri"/>
            </a:endParaRPr>
          </a:p>
        </p:txBody>
      </p:sp>
      <p:grpSp>
        <p:nvGrpSpPr>
          <p:cNvPr id="326" name="Group 11"/>
          <p:cNvGrpSpPr/>
          <p:nvPr/>
        </p:nvGrpSpPr>
        <p:grpSpPr>
          <a:xfrm>
            <a:off x="7364520" y="2590920"/>
            <a:ext cx="1779120" cy="2219040"/>
            <a:chOff x="7364520" y="2590920"/>
            <a:chExt cx="1779120" cy="2219040"/>
          </a:xfrm>
        </p:grpSpPr>
        <p:sp>
          <p:nvSpPr>
            <p:cNvPr id="327" name="Freeform 12"/>
            <p:cNvSpPr/>
            <p:nvPr/>
          </p:nvSpPr>
          <p:spPr>
            <a:xfrm>
              <a:off x="7385040" y="2590920"/>
              <a:ext cx="1747440" cy="2166840"/>
            </a:xfrm>
            <a:custGeom>
              <a:avLst/>
              <a:gdLst>
                <a:gd name="textAreaLeft" fmla="*/ 0 w 1747440"/>
                <a:gd name="textAreaRight" fmla="*/ 1747800 w 1747440"/>
                <a:gd name="textAreaTop" fmla="*/ 0 h 2166840"/>
                <a:gd name="textAreaBottom" fmla="*/ 2167200 h 2166840"/>
                <a:gd name="GluePoint1X" fmla="*/ 0 w 3303"/>
                <a:gd name="GluePoint1Y" fmla="*/ 0 h 4097"/>
                <a:gd name="GluePoint2X" fmla="*/ 0 w 3303"/>
                <a:gd name="GluePoint2Y" fmla="*/ 0 h 4097"/>
                <a:gd name="GluePoint3X" fmla="*/ 0 w 3303"/>
                <a:gd name="GluePoint3Y" fmla="*/ 0 h 4097"/>
                <a:gd name="GluePoint4X" fmla="*/ 0 w 3303"/>
                <a:gd name="GluePoint4Y" fmla="*/ 0 h 4097"/>
                <a:gd name="GluePoint5X" fmla="*/ 0 w 3303"/>
                <a:gd name="GluePoint5Y" fmla="*/ 0 h 4097"/>
                <a:gd name="GluePoint6X" fmla="*/ 0 w 3303"/>
                <a:gd name="GluePoint6Y" fmla="*/ 0 h 4097"/>
                <a:gd name="GluePoint7X" fmla="*/ 0 w 3303"/>
                <a:gd name="GluePoint7Y" fmla="*/ 0 h 4097"/>
                <a:gd name="GluePoint8X" fmla="*/ 0 w 3303"/>
                <a:gd name="GluePoint8Y" fmla="*/ 0 h 409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3303" h="4097">
                  <a:moveTo>
                    <a:pt x="1726" y="0"/>
                  </a:moveTo>
                  <a:lnTo>
                    <a:pt x="0" y="2811"/>
                  </a:lnTo>
                  <a:lnTo>
                    <a:pt x="1491" y="3815"/>
                  </a:lnTo>
                  <a:lnTo>
                    <a:pt x="1528" y="4097"/>
                  </a:lnTo>
                  <a:lnTo>
                    <a:pt x="3303" y="974"/>
                  </a:lnTo>
                  <a:lnTo>
                    <a:pt x="3303" y="660"/>
                  </a:lnTo>
                  <a:lnTo>
                    <a:pt x="1736" y="0"/>
                  </a:lnTo>
                  <a:lnTo>
                    <a:pt x="1726" y="0"/>
                  </a:lnTo>
                  <a:close/>
                </a:path>
              </a:pathLst>
            </a:custGeom>
            <a:solidFill>
              <a:srgbClr val="B5B5B5"/>
            </a:solidFill>
            <a:ln w="0">
              <a:solidFill>
                <a:srgbClr val="B5B5B5"/>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28" name="Freeform 13"/>
            <p:cNvSpPr/>
            <p:nvPr/>
          </p:nvSpPr>
          <p:spPr>
            <a:xfrm>
              <a:off x="8129520" y="2755800"/>
              <a:ext cx="774360" cy="574920"/>
            </a:xfrm>
            <a:custGeom>
              <a:avLst/>
              <a:gdLst>
                <a:gd name="textAreaLeft" fmla="*/ 0 w 774360"/>
                <a:gd name="textAreaRight" fmla="*/ 774720 w 774360"/>
                <a:gd name="textAreaTop" fmla="*/ 0 h 574920"/>
                <a:gd name="textAreaBottom" fmla="*/ 575280 h 574920"/>
                <a:gd name="GluePoint1X" fmla="*/ 0 w 1462"/>
                <a:gd name="GluePoint1Y" fmla="*/ 0 h 1085"/>
                <a:gd name="GluePoint2X" fmla="*/ 0 w 1462"/>
                <a:gd name="GluePoint2Y" fmla="*/ 0 h 1085"/>
                <a:gd name="GluePoint3X" fmla="*/ 0 w 1462"/>
                <a:gd name="GluePoint3Y" fmla="*/ 0 h 1085"/>
                <a:gd name="GluePoint4X" fmla="*/ 0 w 1462"/>
                <a:gd name="GluePoint4Y" fmla="*/ 0 h 1085"/>
                <a:gd name="GluePoint5X" fmla="*/ 0 w 1462"/>
                <a:gd name="GluePoint5Y" fmla="*/ 0 h 1085"/>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462" h="1085">
                  <a:moveTo>
                    <a:pt x="348" y="0"/>
                  </a:moveTo>
                  <a:lnTo>
                    <a:pt x="0" y="520"/>
                  </a:lnTo>
                  <a:lnTo>
                    <a:pt x="1132" y="1085"/>
                  </a:lnTo>
                  <a:lnTo>
                    <a:pt x="1462" y="487"/>
                  </a:lnTo>
                  <a:lnTo>
                    <a:pt x="348" y="0"/>
                  </a:lnTo>
                  <a:close/>
                </a:path>
              </a:pathLst>
            </a:custGeom>
            <a:solidFill>
              <a:srgbClr val="FFEA00"/>
            </a:solidFill>
            <a:ln w="0">
              <a:solidFill>
                <a:srgbClr val="FFEA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29" name="Freeform 14"/>
            <p:cNvSpPr/>
            <p:nvPr/>
          </p:nvSpPr>
          <p:spPr>
            <a:xfrm>
              <a:off x="7370640" y="4102200"/>
              <a:ext cx="812520" cy="614160"/>
            </a:xfrm>
            <a:custGeom>
              <a:avLst/>
              <a:gdLst>
                <a:gd name="textAreaLeft" fmla="*/ 0 w 812520"/>
                <a:gd name="textAreaRight" fmla="*/ 812880 w 812520"/>
                <a:gd name="textAreaTop" fmla="*/ 0 h 614160"/>
                <a:gd name="textAreaBottom" fmla="*/ 614520 h 614160"/>
                <a:gd name="GluePoint1X" fmla="*/ 0 w 1536"/>
                <a:gd name="GluePoint1Y" fmla="*/ 0 h 1162"/>
                <a:gd name="GluePoint2X" fmla="*/ 0 w 1536"/>
                <a:gd name="GluePoint2Y" fmla="*/ 0 h 1162"/>
                <a:gd name="GluePoint3X" fmla="*/ 0 w 1536"/>
                <a:gd name="GluePoint3Y" fmla="*/ 0 h 1162"/>
                <a:gd name="GluePoint4X" fmla="*/ 0 w 1536"/>
                <a:gd name="GluePoint4Y" fmla="*/ 0 h 1162"/>
                <a:gd name="GluePoint5X" fmla="*/ 0 w 1536"/>
                <a:gd name="GluePoint5Y" fmla="*/ 0 h 1162"/>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536" h="1162">
                  <a:moveTo>
                    <a:pt x="8" y="0"/>
                  </a:moveTo>
                  <a:lnTo>
                    <a:pt x="0" y="94"/>
                  </a:lnTo>
                  <a:lnTo>
                    <a:pt x="1536" y="1162"/>
                  </a:lnTo>
                  <a:lnTo>
                    <a:pt x="1528" y="1006"/>
                  </a:lnTo>
                  <a:lnTo>
                    <a:pt x="8" y="0"/>
                  </a:lnTo>
                  <a:close/>
                </a:path>
              </a:pathLst>
            </a:custGeom>
            <a:solidFill>
              <a:srgbClr val="FFFFFF"/>
            </a:solidFill>
            <a:ln w="0">
              <a:solidFill>
                <a:srgbClr val="FFFFFF"/>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30" name="Freeform 15"/>
            <p:cNvSpPr/>
            <p:nvPr/>
          </p:nvSpPr>
          <p:spPr>
            <a:xfrm>
              <a:off x="7381800" y="2590920"/>
              <a:ext cx="921960" cy="1976400"/>
            </a:xfrm>
            <a:custGeom>
              <a:avLst/>
              <a:gdLst>
                <a:gd name="textAreaLeft" fmla="*/ 0 w 921960"/>
                <a:gd name="textAreaRight" fmla="*/ 922320 w 921960"/>
                <a:gd name="textAreaTop" fmla="*/ 0 h 1976400"/>
                <a:gd name="textAreaBottom" fmla="*/ 1976760 h 1976400"/>
                <a:gd name="GluePoint1X" fmla="*/ 0 w 1744"/>
                <a:gd name="GluePoint1Y" fmla="*/ 0 h 3736"/>
                <a:gd name="GluePoint2X" fmla="*/ 0 w 1744"/>
                <a:gd name="GluePoint2Y" fmla="*/ 0 h 3736"/>
                <a:gd name="GluePoint3X" fmla="*/ 0 w 1744"/>
                <a:gd name="GluePoint3Y" fmla="*/ 0 h 3736"/>
                <a:gd name="GluePoint4X" fmla="*/ 0 w 1744"/>
                <a:gd name="GluePoint4Y" fmla="*/ 0 h 3736"/>
                <a:gd name="GluePoint5X" fmla="*/ 0 w 1744"/>
                <a:gd name="GluePoint5Y" fmla="*/ 0 h 3736"/>
                <a:gd name="GluePoint6X" fmla="*/ 0 w 1744"/>
                <a:gd name="GluePoint6Y" fmla="*/ 0 h 3736"/>
                <a:gd name="GluePoint7X" fmla="*/ 0 w 1744"/>
                <a:gd name="GluePoint7Y" fmla="*/ 0 h 3736"/>
                <a:gd name="GluePoint8X" fmla="*/ 0 w 1744"/>
                <a:gd name="GluePoint8Y" fmla="*/ 0 h 373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1744" h="3736">
                  <a:moveTo>
                    <a:pt x="1715" y="0"/>
                  </a:moveTo>
                  <a:lnTo>
                    <a:pt x="0" y="2698"/>
                  </a:lnTo>
                  <a:lnTo>
                    <a:pt x="29" y="2763"/>
                  </a:lnTo>
                  <a:lnTo>
                    <a:pt x="1488" y="3736"/>
                  </a:lnTo>
                  <a:lnTo>
                    <a:pt x="1488" y="3517"/>
                  </a:lnTo>
                  <a:lnTo>
                    <a:pt x="140" y="2620"/>
                  </a:lnTo>
                  <a:lnTo>
                    <a:pt x="1744" y="64"/>
                  </a:lnTo>
                  <a:lnTo>
                    <a:pt x="1715" y="0"/>
                  </a:lnTo>
                  <a:close/>
                </a:path>
              </a:pathLst>
            </a:custGeom>
            <a:solidFill>
              <a:srgbClr val="FFFFFF"/>
            </a:solidFill>
            <a:ln w="0">
              <a:solidFill>
                <a:srgbClr val="FFFFFF"/>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31" name="Freeform 16"/>
            <p:cNvSpPr/>
            <p:nvPr/>
          </p:nvSpPr>
          <p:spPr>
            <a:xfrm>
              <a:off x="7373880" y="2598840"/>
              <a:ext cx="1769760" cy="2076480"/>
            </a:xfrm>
            <a:custGeom>
              <a:avLst/>
              <a:gdLst>
                <a:gd name="textAreaLeft" fmla="*/ 0 w 1769760"/>
                <a:gd name="textAreaRight" fmla="*/ 1770120 w 1769760"/>
                <a:gd name="textAreaTop" fmla="*/ 0 h 2076480"/>
                <a:gd name="textAreaBottom" fmla="*/ 2076840 h 2076480"/>
                <a:gd name="GluePoint1X" fmla="*/ 0 w 3343"/>
                <a:gd name="GluePoint1Y" fmla="*/ 0 h 3925"/>
                <a:gd name="GluePoint2X" fmla="*/ 0 w 3343"/>
                <a:gd name="GluePoint2Y" fmla="*/ 0 h 3925"/>
                <a:gd name="GluePoint3X" fmla="*/ 0 w 3343"/>
                <a:gd name="GluePoint3Y" fmla="*/ 0 h 3925"/>
                <a:gd name="GluePoint4X" fmla="*/ 0 w 3343"/>
                <a:gd name="GluePoint4Y" fmla="*/ 0 h 3925"/>
                <a:gd name="GluePoint5X" fmla="*/ 0 w 3343"/>
                <a:gd name="GluePoint5Y" fmla="*/ 0 h 3925"/>
                <a:gd name="GluePoint6X" fmla="*/ 0 w 3343"/>
                <a:gd name="GluePoint6Y" fmla="*/ 0 h 3925"/>
                <a:gd name="GluePoint7X" fmla="*/ 0 w 3343"/>
                <a:gd name="GluePoint7Y" fmla="*/ 0 h 3925"/>
                <a:gd name="GluePoint8X" fmla="*/ 0 w 3343"/>
                <a:gd name="GluePoint8Y" fmla="*/ 0 h 3925"/>
                <a:gd name="GluePoint9X" fmla="*/ 0 w 3343"/>
                <a:gd name="GluePoint9Y" fmla="*/ 0 h 3925"/>
                <a:gd name="GluePoint10X" fmla="*/ 0 w 3343"/>
                <a:gd name="GluePoint10Y" fmla="*/ 0 h 3925"/>
                <a:gd name="GluePoint11X" fmla="*/ 0 w 3343"/>
                <a:gd name="GluePoint11Y" fmla="*/ 0 h 392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Lst>
              <a:rect l="textAreaLeft" t="textAreaTop" r="textAreaRight" b="textAreaBottom"/>
              <a:pathLst>
                <a:path w="3343" h="3925">
                  <a:moveTo>
                    <a:pt x="1724" y="13"/>
                  </a:moveTo>
                  <a:lnTo>
                    <a:pt x="30" y="2686"/>
                  </a:lnTo>
                  <a:lnTo>
                    <a:pt x="1511" y="3689"/>
                  </a:lnTo>
                  <a:lnTo>
                    <a:pt x="3272" y="662"/>
                  </a:lnTo>
                  <a:lnTo>
                    <a:pt x="1805" y="0"/>
                  </a:lnTo>
                  <a:lnTo>
                    <a:pt x="3343" y="640"/>
                  </a:lnTo>
                  <a:lnTo>
                    <a:pt x="3330" y="798"/>
                  </a:lnTo>
                  <a:lnTo>
                    <a:pt x="1551" y="3925"/>
                  </a:lnTo>
                  <a:lnTo>
                    <a:pt x="0" y="2865"/>
                  </a:lnTo>
                  <a:lnTo>
                    <a:pt x="1" y="2652"/>
                  </a:lnTo>
                  <a:lnTo>
                    <a:pt x="1724" y="13"/>
                  </a:lnTo>
                  <a:close/>
                </a:path>
              </a:pathLst>
            </a:custGeom>
            <a:solidFill>
              <a:srgbClr val="00000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32" name="Freeform 17"/>
            <p:cNvSpPr/>
            <p:nvPr/>
          </p:nvSpPr>
          <p:spPr>
            <a:xfrm>
              <a:off x="7364520" y="3062160"/>
              <a:ext cx="1776240" cy="1747800"/>
            </a:xfrm>
            <a:custGeom>
              <a:avLst/>
              <a:gdLst>
                <a:gd name="textAreaLeft" fmla="*/ 0 w 1776240"/>
                <a:gd name="textAreaRight" fmla="*/ 1776600 w 1776240"/>
                <a:gd name="textAreaTop" fmla="*/ 0 h 1747800"/>
                <a:gd name="textAreaBottom" fmla="*/ 1748160 h 1747800"/>
                <a:gd name="GluePoint1X" fmla="*/ 0 w 3357"/>
                <a:gd name="GluePoint1Y" fmla="*/ 0 h 3303"/>
                <a:gd name="GluePoint2X" fmla="*/ 0 w 3357"/>
                <a:gd name="GluePoint2Y" fmla="*/ 0 h 3303"/>
                <a:gd name="GluePoint3X" fmla="*/ 0 w 3357"/>
                <a:gd name="GluePoint3Y" fmla="*/ 0 h 3303"/>
                <a:gd name="GluePoint4X" fmla="*/ 0 w 3357"/>
                <a:gd name="GluePoint4Y" fmla="*/ 0 h 3303"/>
                <a:gd name="GluePoint5X" fmla="*/ 0 w 3357"/>
                <a:gd name="GluePoint5Y" fmla="*/ 0 h 3303"/>
                <a:gd name="GluePoint6X" fmla="*/ 0 w 3357"/>
                <a:gd name="GluePoint6Y" fmla="*/ 0 h 3303"/>
                <a:gd name="GluePoint7X" fmla="*/ 0 w 3357"/>
                <a:gd name="GluePoint7Y" fmla="*/ 0 h 330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Lst>
              <a:rect l="textAreaLeft" t="textAreaTop" r="textAreaRight" b="textAreaBottom"/>
              <a:pathLst>
                <a:path w="3357" h="3303">
                  <a:moveTo>
                    <a:pt x="0" y="2044"/>
                  </a:moveTo>
                  <a:lnTo>
                    <a:pt x="1558" y="3107"/>
                  </a:lnTo>
                  <a:lnTo>
                    <a:pt x="3343" y="0"/>
                  </a:lnTo>
                  <a:lnTo>
                    <a:pt x="3357" y="140"/>
                  </a:lnTo>
                  <a:lnTo>
                    <a:pt x="1585" y="3303"/>
                  </a:lnTo>
                  <a:lnTo>
                    <a:pt x="13" y="2201"/>
                  </a:lnTo>
                  <a:lnTo>
                    <a:pt x="0" y="2044"/>
                  </a:lnTo>
                  <a:close/>
                </a:path>
              </a:pathLst>
            </a:custGeom>
            <a:solidFill>
              <a:srgbClr val="00000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33" name="Freeform 18"/>
            <p:cNvSpPr/>
            <p:nvPr/>
          </p:nvSpPr>
          <p:spPr>
            <a:xfrm>
              <a:off x="8132760" y="2741760"/>
              <a:ext cx="817200" cy="610920"/>
            </a:xfrm>
            <a:custGeom>
              <a:avLst/>
              <a:gdLst>
                <a:gd name="textAreaLeft" fmla="*/ 0 w 817200"/>
                <a:gd name="textAreaRight" fmla="*/ 817560 w 817200"/>
                <a:gd name="textAreaTop" fmla="*/ 0 h 610920"/>
                <a:gd name="textAreaBottom" fmla="*/ 611280 h 610920"/>
                <a:gd name="GluePoint1X" fmla="*/ 0 w 1543"/>
                <a:gd name="GluePoint1Y" fmla="*/ 0 h 1157"/>
                <a:gd name="GluePoint2X" fmla="*/ 0 w 1543"/>
                <a:gd name="GluePoint2Y" fmla="*/ 0 h 1157"/>
                <a:gd name="GluePoint3X" fmla="*/ 0 w 1543"/>
                <a:gd name="GluePoint3Y" fmla="*/ 0 h 1157"/>
                <a:gd name="GluePoint4X" fmla="*/ 0 w 1543"/>
                <a:gd name="GluePoint4Y" fmla="*/ 0 h 1157"/>
                <a:gd name="GluePoint5X" fmla="*/ 0 w 1543"/>
                <a:gd name="GluePoint5Y" fmla="*/ 0 h 1157"/>
                <a:gd name="GluePoint6X" fmla="*/ 0 w 1543"/>
                <a:gd name="GluePoint6Y" fmla="*/ 0 h 1157"/>
                <a:gd name="GluePoint7X" fmla="*/ 0 w 1543"/>
                <a:gd name="GluePoint7Y" fmla="*/ 0 h 1157"/>
                <a:gd name="GluePoint8X" fmla="*/ 0 w 1543"/>
                <a:gd name="GluePoint8Y" fmla="*/ 0 h 1157"/>
                <a:gd name="GluePoint9X" fmla="*/ 0 w 1543"/>
                <a:gd name="GluePoint9Y" fmla="*/ 0 h 1157"/>
                <a:gd name="GluePoint10X" fmla="*/ 0 w 1543"/>
                <a:gd name="GluePoint10Y" fmla="*/ 0 h 1157"/>
                <a:gd name="GluePoint11X" fmla="*/ 0 w 1543"/>
                <a:gd name="GluePoint11Y" fmla="*/ 0 h 1157"/>
                <a:gd name="GluePoint12X" fmla="*/ 0 w 1543"/>
                <a:gd name="GluePoint12Y" fmla="*/ 0 h 1157"/>
                <a:gd name="GluePoint13X" fmla="*/ 0 w 1543"/>
                <a:gd name="GluePoint13Y" fmla="*/ 0 h 115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Lst>
              <a:rect l="textAreaLeft" t="textAreaTop" r="textAreaRight" b="textAreaBottom"/>
              <a:pathLst>
                <a:path w="1543" h="1157">
                  <a:moveTo>
                    <a:pt x="347" y="0"/>
                  </a:moveTo>
                  <a:lnTo>
                    <a:pt x="1543" y="482"/>
                  </a:lnTo>
                  <a:lnTo>
                    <a:pt x="1156" y="1157"/>
                  </a:lnTo>
                  <a:lnTo>
                    <a:pt x="0" y="540"/>
                  </a:lnTo>
                  <a:lnTo>
                    <a:pt x="1154" y="1028"/>
                  </a:lnTo>
                  <a:lnTo>
                    <a:pt x="73" y="428"/>
                  </a:lnTo>
                  <a:lnTo>
                    <a:pt x="1222" y="890"/>
                  </a:lnTo>
                  <a:lnTo>
                    <a:pt x="133" y="307"/>
                  </a:lnTo>
                  <a:lnTo>
                    <a:pt x="1295" y="773"/>
                  </a:lnTo>
                  <a:lnTo>
                    <a:pt x="217" y="192"/>
                  </a:lnTo>
                  <a:lnTo>
                    <a:pt x="1369" y="636"/>
                  </a:lnTo>
                  <a:lnTo>
                    <a:pt x="291" y="97"/>
                  </a:lnTo>
                  <a:lnTo>
                    <a:pt x="347" y="0"/>
                  </a:lnTo>
                  <a:close/>
                </a:path>
              </a:pathLst>
            </a:custGeom>
            <a:solidFill>
              <a:srgbClr val="00000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34" name="Freeform 19"/>
            <p:cNvSpPr/>
            <p:nvPr/>
          </p:nvSpPr>
          <p:spPr>
            <a:xfrm>
              <a:off x="8022960" y="3127320"/>
              <a:ext cx="180720" cy="169920"/>
            </a:xfrm>
            <a:custGeom>
              <a:avLst/>
              <a:gdLst>
                <a:gd name="textAreaLeft" fmla="*/ 0 w 180720"/>
                <a:gd name="textAreaRight" fmla="*/ 181080 w 180720"/>
                <a:gd name="textAreaTop" fmla="*/ 0 h 169920"/>
                <a:gd name="textAreaBottom" fmla="*/ 170280 h 169920"/>
                <a:gd name="GluePoint1X" fmla="*/ 0 w 342"/>
                <a:gd name="GluePoint1Y" fmla="*/ 0 h 321"/>
                <a:gd name="GluePoint2X" fmla="*/ 0 w 342"/>
                <a:gd name="GluePoint2Y" fmla="*/ 0 h 321"/>
                <a:gd name="GluePoint3X" fmla="*/ 0 w 342"/>
                <a:gd name="GluePoint3Y" fmla="*/ 0 h 321"/>
                <a:gd name="GluePoint4X" fmla="*/ 0 w 342"/>
                <a:gd name="GluePoint4Y" fmla="*/ 0 h 321"/>
                <a:gd name="GluePoint5X" fmla="*/ 0 w 342"/>
                <a:gd name="GluePoint5Y" fmla="*/ 0 h 321"/>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42" h="321">
                  <a:moveTo>
                    <a:pt x="111" y="0"/>
                  </a:moveTo>
                  <a:lnTo>
                    <a:pt x="0" y="195"/>
                  </a:lnTo>
                  <a:lnTo>
                    <a:pt x="231" y="321"/>
                  </a:lnTo>
                  <a:lnTo>
                    <a:pt x="342" y="115"/>
                  </a:lnTo>
                  <a:lnTo>
                    <a:pt x="111" y="0"/>
                  </a:lnTo>
                  <a:close/>
                </a:path>
              </a:pathLst>
            </a:custGeom>
            <a:solidFill>
              <a:srgbClr val="00000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35" name="Freeform 20"/>
            <p:cNvSpPr/>
            <p:nvPr/>
          </p:nvSpPr>
          <p:spPr>
            <a:xfrm>
              <a:off x="8167680" y="3208320"/>
              <a:ext cx="182160" cy="173160"/>
            </a:xfrm>
            <a:custGeom>
              <a:avLst/>
              <a:gdLst>
                <a:gd name="textAreaLeft" fmla="*/ 0 w 182160"/>
                <a:gd name="textAreaRight" fmla="*/ 182520 w 182160"/>
                <a:gd name="textAreaTop" fmla="*/ 0 h 173160"/>
                <a:gd name="textAreaBottom" fmla="*/ 173520 h 173160"/>
                <a:gd name="GluePoint1X" fmla="*/ 0 w 344"/>
                <a:gd name="GluePoint1Y" fmla="*/ 0 h 329"/>
                <a:gd name="GluePoint2X" fmla="*/ 0 w 344"/>
                <a:gd name="GluePoint2Y" fmla="*/ 0 h 329"/>
                <a:gd name="GluePoint3X" fmla="*/ 0 w 344"/>
                <a:gd name="GluePoint3Y" fmla="*/ 0 h 329"/>
                <a:gd name="GluePoint4X" fmla="*/ 0 w 344"/>
                <a:gd name="GluePoint4Y" fmla="*/ 0 h 329"/>
                <a:gd name="GluePoint5X" fmla="*/ 0 w 344"/>
                <a:gd name="GluePoint5Y" fmla="*/ 0 h 329"/>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44" h="329">
                  <a:moveTo>
                    <a:pt x="112" y="0"/>
                  </a:moveTo>
                  <a:lnTo>
                    <a:pt x="0" y="197"/>
                  </a:lnTo>
                  <a:lnTo>
                    <a:pt x="226" y="329"/>
                  </a:lnTo>
                  <a:lnTo>
                    <a:pt x="344" y="127"/>
                  </a:lnTo>
                  <a:lnTo>
                    <a:pt x="112" y="0"/>
                  </a:lnTo>
                  <a:close/>
                </a:path>
              </a:pathLst>
            </a:custGeom>
            <a:solidFill>
              <a:srgbClr val="00000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36" name="Freeform 21"/>
            <p:cNvSpPr/>
            <p:nvPr/>
          </p:nvSpPr>
          <p:spPr>
            <a:xfrm>
              <a:off x="8310600" y="3284640"/>
              <a:ext cx="182160" cy="171360"/>
            </a:xfrm>
            <a:custGeom>
              <a:avLst/>
              <a:gdLst>
                <a:gd name="textAreaLeft" fmla="*/ 0 w 182160"/>
                <a:gd name="textAreaRight" fmla="*/ 182520 w 182160"/>
                <a:gd name="textAreaTop" fmla="*/ 0 h 171360"/>
                <a:gd name="textAreaBottom" fmla="*/ 171720 h 171360"/>
                <a:gd name="GluePoint1X" fmla="*/ 0 w 344"/>
                <a:gd name="GluePoint1Y" fmla="*/ 0 h 324"/>
                <a:gd name="GluePoint2X" fmla="*/ 0 w 344"/>
                <a:gd name="GluePoint2Y" fmla="*/ 0 h 324"/>
                <a:gd name="GluePoint3X" fmla="*/ 0 w 344"/>
                <a:gd name="GluePoint3Y" fmla="*/ 0 h 324"/>
                <a:gd name="GluePoint4X" fmla="*/ 0 w 344"/>
                <a:gd name="GluePoint4Y" fmla="*/ 0 h 324"/>
                <a:gd name="GluePoint5X" fmla="*/ 0 w 344"/>
                <a:gd name="GluePoint5Y" fmla="*/ 0 h 324"/>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44" h="324">
                  <a:moveTo>
                    <a:pt x="110" y="0"/>
                  </a:moveTo>
                  <a:lnTo>
                    <a:pt x="0" y="192"/>
                  </a:lnTo>
                  <a:lnTo>
                    <a:pt x="231" y="324"/>
                  </a:lnTo>
                  <a:lnTo>
                    <a:pt x="344" y="119"/>
                  </a:lnTo>
                  <a:lnTo>
                    <a:pt x="110" y="0"/>
                  </a:lnTo>
                  <a:close/>
                </a:path>
              </a:pathLst>
            </a:custGeom>
            <a:solidFill>
              <a:srgbClr val="00000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37" name="Freeform 22"/>
            <p:cNvSpPr/>
            <p:nvPr/>
          </p:nvSpPr>
          <p:spPr>
            <a:xfrm>
              <a:off x="8456400" y="3368520"/>
              <a:ext cx="183960" cy="169920"/>
            </a:xfrm>
            <a:custGeom>
              <a:avLst/>
              <a:gdLst>
                <a:gd name="textAreaLeft" fmla="*/ 0 w 183960"/>
                <a:gd name="textAreaRight" fmla="*/ 184320 w 183960"/>
                <a:gd name="textAreaTop" fmla="*/ 0 h 169920"/>
                <a:gd name="textAreaBottom" fmla="*/ 170280 h 169920"/>
                <a:gd name="GluePoint1X" fmla="*/ 0 w 346"/>
                <a:gd name="GluePoint1Y" fmla="*/ 0 h 319"/>
                <a:gd name="GluePoint2X" fmla="*/ 0 w 346"/>
                <a:gd name="GluePoint2Y" fmla="*/ 0 h 319"/>
                <a:gd name="GluePoint3X" fmla="*/ 0 w 346"/>
                <a:gd name="GluePoint3Y" fmla="*/ 0 h 319"/>
                <a:gd name="GluePoint4X" fmla="*/ 0 w 346"/>
                <a:gd name="GluePoint4Y" fmla="*/ 0 h 319"/>
                <a:gd name="GluePoint5X" fmla="*/ 0 w 346"/>
                <a:gd name="GluePoint5Y" fmla="*/ 0 h 319"/>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46" h="319">
                  <a:moveTo>
                    <a:pt x="117" y="0"/>
                  </a:moveTo>
                  <a:lnTo>
                    <a:pt x="0" y="192"/>
                  </a:lnTo>
                  <a:lnTo>
                    <a:pt x="233" y="319"/>
                  </a:lnTo>
                  <a:lnTo>
                    <a:pt x="346" y="108"/>
                  </a:lnTo>
                  <a:lnTo>
                    <a:pt x="117" y="0"/>
                  </a:lnTo>
                  <a:close/>
                </a:path>
              </a:pathLst>
            </a:custGeom>
            <a:solidFill>
              <a:srgbClr val="00000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38" name="Freeform 23"/>
            <p:cNvSpPr/>
            <p:nvPr/>
          </p:nvSpPr>
          <p:spPr>
            <a:xfrm>
              <a:off x="7929360" y="3290760"/>
              <a:ext cx="180720" cy="166680"/>
            </a:xfrm>
            <a:custGeom>
              <a:avLst/>
              <a:gdLst>
                <a:gd name="textAreaLeft" fmla="*/ 0 w 180720"/>
                <a:gd name="textAreaRight" fmla="*/ 181080 w 180720"/>
                <a:gd name="textAreaTop" fmla="*/ 0 h 166680"/>
                <a:gd name="textAreaBottom" fmla="*/ 167040 h 166680"/>
                <a:gd name="GluePoint1X" fmla="*/ 0 w 344"/>
                <a:gd name="GluePoint1Y" fmla="*/ 0 h 313"/>
                <a:gd name="GluePoint2X" fmla="*/ 0 w 344"/>
                <a:gd name="GluePoint2Y" fmla="*/ 0 h 313"/>
                <a:gd name="GluePoint3X" fmla="*/ 0 w 344"/>
                <a:gd name="GluePoint3Y" fmla="*/ 0 h 313"/>
                <a:gd name="GluePoint4X" fmla="*/ 0 w 344"/>
                <a:gd name="GluePoint4Y" fmla="*/ 0 h 313"/>
                <a:gd name="GluePoint5X" fmla="*/ 0 w 344"/>
                <a:gd name="GluePoint5Y" fmla="*/ 0 h 313"/>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44" h="313">
                  <a:moveTo>
                    <a:pt x="109" y="0"/>
                  </a:moveTo>
                  <a:lnTo>
                    <a:pt x="0" y="182"/>
                  </a:lnTo>
                  <a:lnTo>
                    <a:pt x="232" y="313"/>
                  </a:lnTo>
                  <a:lnTo>
                    <a:pt x="344" y="104"/>
                  </a:lnTo>
                  <a:lnTo>
                    <a:pt x="109" y="0"/>
                  </a:lnTo>
                  <a:close/>
                </a:path>
              </a:pathLst>
            </a:custGeom>
            <a:solidFill>
              <a:srgbClr val="00000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39" name="Freeform 24"/>
            <p:cNvSpPr/>
            <p:nvPr/>
          </p:nvSpPr>
          <p:spPr>
            <a:xfrm>
              <a:off x="8072280" y="3371760"/>
              <a:ext cx="178920" cy="165240"/>
            </a:xfrm>
            <a:custGeom>
              <a:avLst/>
              <a:gdLst>
                <a:gd name="textAreaLeft" fmla="*/ 0 w 178920"/>
                <a:gd name="textAreaRight" fmla="*/ 179280 w 178920"/>
                <a:gd name="textAreaTop" fmla="*/ 0 h 165240"/>
                <a:gd name="textAreaBottom" fmla="*/ 165600 h 165240"/>
                <a:gd name="GluePoint1X" fmla="*/ 0 w 337"/>
                <a:gd name="GluePoint1Y" fmla="*/ 0 h 313"/>
                <a:gd name="GluePoint2X" fmla="*/ 0 w 337"/>
                <a:gd name="GluePoint2Y" fmla="*/ 0 h 313"/>
                <a:gd name="GluePoint3X" fmla="*/ 0 w 337"/>
                <a:gd name="GluePoint3Y" fmla="*/ 0 h 313"/>
                <a:gd name="GluePoint4X" fmla="*/ 0 w 337"/>
                <a:gd name="GluePoint4Y" fmla="*/ 0 h 313"/>
                <a:gd name="GluePoint5X" fmla="*/ 0 w 337"/>
                <a:gd name="GluePoint5Y" fmla="*/ 0 h 313"/>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37" h="313">
                  <a:moveTo>
                    <a:pt x="107" y="0"/>
                  </a:moveTo>
                  <a:lnTo>
                    <a:pt x="0" y="192"/>
                  </a:lnTo>
                  <a:lnTo>
                    <a:pt x="227" y="313"/>
                  </a:lnTo>
                  <a:lnTo>
                    <a:pt x="337" y="112"/>
                  </a:lnTo>
                  <a:lnTo>
                    <a:pt x="107" y="0"/>
                  </a:lnTo>
                  <a:close/>
                </a:path>
              </a:pathLst>
            </a:custGeom>
            <a:solidFill>
              <a:srgbClr val="00000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40" name="Freeform 25"/>
            <p:cNvSpPr/>
            <p:nvPr/>
          </p:nvSpPr>
          <p:spPr>
            <a:xfrm>
              <a:off x="8215200" y="3448080"/>
              <a:ext cx="180720" cy="163440"/>
            </a:xfrm>
            <a:custGeom>
              <a:avLst/>
              <a:gdLst>
                <a:gd name="textAreaLeft" fmla="*/ 0 w 180720"/>
                <a:gd name="textAreaRight" fmla="*/ 181080 w 180720"/>
                <a:gd name="textAreaTop" fmla="*/ 0 h 163440"/>
                <a:gd name="textAreaBottom" fmla="*/ 163800 h 163440"/>
                <a:gd name="GluePoint1X" fmla="*/ 0 w 343"/>
                <a:gd name="GluePoint1Y" fmla="*/ 0 h 309"/>
                <a:gd name="GluePoint2X" fmla="*/ 0 w 343"/>
                <a:gd name="GluePoint2Y" fmla="*/ 0 h 309"/>
                <a:gd name="GluePoint3X" fmla="*/ 0 w 343"/>
                <a:gd name="GluePoint3Y" fmla="*/ 0 h 309"/>
                <a:gd name="GluePoint4X" fmla="*/ 0 w 343"/>
                <a:gd name="GluePoint4Y" fmla="*/ 0 h 309"/>
                <a:gd name="GluePoint5X" fmla="*/ 0 w 343"/>
                <a:gd name="GluePoint5Y" fmla="*/ 0 h 309"/>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43" h="309">
                  <a:moveTo>
                    <a:pt x="111" y="0"/>
                  </a:moveTo>
                  <a:lnTo>
                    <a:pt x="0" y="186"/>
                  </a:lnTo>
                  <a:lnTo>
                    <a:pt x="231" y="309"/>
                  </a:lnTo>
                  <a:lnTo>
                    <a:pt x="343" y="105"/>
                  </a:lnTo>
                  <a:lnTo>
                    <a:pt x="111" y="0"/>
                  </a:lnTo>
                  <a:close/>
                </a:path>
              </a:pathLst>
            </a:custGeom>
            <a:solidFill>
              <a:srgbClr val="00000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41" name="Freeform 26"/>
            <p:cNvSpPr/>
            <p:nvPr/>
          </p:nvSpPr>
          <p:spPr>
            <a:xfrm>
              <a:off x="8364600" y="3529080"/>
              <a:ext cx="178920" cy="168120"/>
            </a:xfrm>
            <a:custGeom>
              <a:avLst/>
              <a:gdLst>
                <a:gd name="textAreaLeft" fmla="*/ 0 w 178920"/>
                <a:gd name="textAreaRight" fmla="*/ 179280 w 178920"/>
                <a:gd name="textAreaTop" fmla="*/ 0 h 168120"/>
                <a:gd name="textAreaBottom" fmla="*/ 168480 h 168120"/>
                <a:gd name="GluePoint1X" fmla="*/ 0 w 338"/>
                <a:gd name="GluePoint1Y" fmla="*/ 0 h 319"/>
                <a:gd name="GluePoint2X" fmla="*/ 0 w 338"/>
                <a:gd name="GluePoint2Y" fmla="*/ 0 h 319"/>
                <a:gd name="GluePoint3X" fmla="*/ 0 w 338"/>
                <a:gd name="GluePoint3Y" fmla="*/ 0 h 319"/>
                <a:gd name="GluePoint4X" fmla="*/ 0 w 338"/>
                <a:gd name="GluePoint4Y" fmla="*/ 0 h 319"/>
                <a:gd name="GluePoint5X" fmla="*/ 0 w 338"/>
                <a:gd name="GluePoint5Y" fmla="*/ 0 h 319"/>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38" h="319">
                  <a:moveTo>
                    <a:pt x="114" y="0"/>
                  </a:moveTo>
                  <a:lnTo>
                    <a:pt x="0" y="190"/>
                  </a:lnTo>
                  <a:lnTo>
                    <a:pt x="229" y="319"/>
                  </a:lnTo>
                  <a:lnTo>
                    <a:pt x="338" y="113"/>
                  </a:lnTo>
                  <a:lnTo>
                    <a:pt x="114" y="0"/>
                  </a:lnTo>
                  <a:close/>
                </a:path>
              </a:pathLst>
            </a:custGeom>
            <a:solidFill>
              <a:srgbClr val="00000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42" name="Freeform 27"/>
            <p:cNvSpPr/>
            <p:nvPr/>
          </p:nvSpPr>
          <p:spPr>
            <a:xfrm>
              <a:off x="7827840" y="3451320"/>
              <a:ext cx="182160" cy="172800"/>
            </a:xfrm>
            <a:custGeom>
              <a:avLst/>
              <a:gdLst>
                <a:gd name="textAreaLeft" fmla="*/ 0 w 182160"/>
                <a:gd name="textAreaRight" fmla="*/ 182160 w 182160"/>
                <a:gd name="textAreaTop" fmla="*/ 0 h 172800"/>
                <a:gd name="textAreaBottom" fmla="*/ 173160 h 172800"/>
                <a:gd name="GluePoint1X" fmla="*/ 0 w 346"/>
                <a:gd name="GluePoint1Y" fmla="*/ 0 h 328"/>
                <a:gd name="GluePoint2X" fmla="*/ 0 w 346"/>
                <a:gd name="GluePoint2Y" fmla="*/ 0 h 328"/>
                <a:gd name="GluePoint3X" fmla="*/ 0 w 346"/>
                <a:gd name="GluePoint3Y" fmla="*/ 0 h 328"/>
                <a:gd name="GluePoint4X" fmla="*/ 0 w 346"/>
                <a:gd name="GluePoint4Y" fmla="*/ 0 h 328"/>
                <a:gd name="GluePoint5X" fmla="*/ 0 w 346"/>
                <a:gd name="GluePoint5Y" fmla="*/ 0 h 328"/>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46" h="328">
                  <a:moveTo>
                    <a:pt x="112" y="0"/>
                  </a:moveTo>
                  <a:lnTo>
                    <a:pt x="0" y="195"/>
                  </a:lnTo>
                  <a:lnTo>
                    <a:pt x="234" y="328"/>
                  </a:lnTo>
                  <a:lnTo>
                    <a:pt x="346" y="121"/>
                  </a:lnTo>
                  <a:lnTo>
                    <a:pt x="112" y="0"/>
                  </a:lnTo>
                  <a:close/>
                </a:path>
              </a:pathLst>
            </a:custGeom>
            <a:solidFill>
              <a:srgbClr val="00000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43" name="Freeform 28"/>
            <p:cNvSpPr/>
            <p:nvPr/>
          </p:nvSpPr>
          <p:spPr>
            <a:xfrm>
              <a:off x="7970760" y="3537000"/>
              <a:ext cx="183600" cy="169920"/>
            </a:xfrm>
            <a:custGeom>
              <a:avLst/>
              <a:gdLst>
                <a:gd name="textAreaLeft" fmla="*/ 0 w 183600"/>
                <a:gd name="textAreaRight" fmla="*/ 183960 w 183600"/>
                <a:gd name="textAreaTop" fmla="*/ 0 h 169920"/>
                <a:gd name="textAreaBottom" fmla="*/ 170280 h 169920"/>
                <a:gd name="GluePoint1X" fmla="*/ 0 w 346"/>
                <a:gd name="GluePoint1Y" fmla="*/ 0 h 321"/>
                <a:gd name="GluePoint2X" fmla="*/ 0 w 346"/>
                <a:gd name="GluePoint2Y" fmla="*/ 0 h 321"/>
                <a:gd name="GluePoint3X" fmla="*/ 0 w 346"/>
                <a:gd name="GluePoint3Y" fmla="*/ 0 h 321"/>
                <a:gd name="GluePoint4X" fmla="*/ 0 w 346"/>
                <a:gd name="GluePoint4Y" fmla="*/ 0 h 321"/>
                <a:gd name="GluePoint5X" fmla="*/ 0 w 346"/>
                <a:gd name="GluePoint5Y" fmla="*/ 0 h 321"/>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46" h="321">
                  <a:moveTo>
                    <a:pt x="114" y="0"/>
                  </a:moveTo>
                  <a:lnTo>
                    <a:pt x="0" y="190"/>
                  </a:lnTo>
                  <a:lnTo>
                    <a:pt x="232" y="321"/>
                  </a:lnTo>
                  <a:lnTo>
                    <a:pt x="346" y="117"/>
                  </a:lnTo>
                  <a:lnTo>
                    <a:pt x="114" y="0"/>
                  </a:lnTo>
                  <a:close/>
                </a:path>
              </a:pathLst>
            </a:custGeom>
            <a:solidFill>
              <a:srgbClr val="00000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44" name="Freeform 29"/>
            <p:cNvSpPr/>
            <p:nvPr/>
          </p:nvSpPr>
          <p:spPr>
            <a:xfrm>
              <a:off x="8115120" y="3610080"/>
              <a:ext cx="182160" cy="169920"/>
            </a:xfrm>
            <a:custGeom>
              <a:avLst/>
              <a:gdLst>
                <a:gd name="textAreaLeft" fmla="*/ 0 w 182160"/>
                <a:gd name="textAreaRight" fmla="*/ 182520 w 182160"/>
                <a:gd name="textAreaTop" fmla="*/ 0 h 169920"/>
                <a:gd name="textAreaBottom" fmla="*/ 170280 h 169920"/>
                <a:gd name="GluePoint1X" fmla="*/ 0 w 344"/>
                <a:gd name="GluePoint1Y" fmla="*/ 0 h 322"/>
                <a:gd name="GluePoint2X" fmla="*/ 0 w 344"/>
                <a:gd name="GluePoint2Y" fmla="*/ 0 h 322"/>
                <a:gd name="GluePoint3X" fmla="*/ 0 w 344"/>
                <a:gd name="GluePoint3Y" fmla="*/ 0 h 322"/>
                <a:gd name="GluePoint4X" fmla="*/ 0 w 344"/>
                <a:gd name="GluePoint4Y" fmla="*/ 0 h 322"/>
                <a:gd name="GluePoint5X" fmla="*/ 0 w 344"/>
                <a:gd name="GluePoint5Y" fmla="*/ 0 h 322"/>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44" h="322">
                  <a:moveTo>
                    <a:pt x="109" y="0"/>
                  </a:moveTo>
                  <a:lnTo>
                    <a:pt x="0" y="192"/>
                  </a:lnTo>
                  <a:lnTo>
                    <a:pt x="233" y="322"/>
                  </a:lnTo>
                  <a:lnTo>
                    <a:pt x="344" y="124"/>
                  </a:lnTo>
                  <a:lnTo>
                    <a:pt x="109" y="0"/>
                  </a:lnTo>
                  <a:close/>
                </a:path>
              </a:pathLst>
            </a:custGeom>
            <a:solidFill>
              <a:srgbClr val="00000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45" name="Freeform 30"/>
            <p:cNvSpPr/>
            <p:nvPr/>
          </p:nvSpPr>
          <p:spPr>
            <a:xfrm>
              <a:off x="8265960" y="3693960"/>
              <a:ext cx="177480" cy="169920"/>
            </a:xfrm>
            <a:custGeom>
              <a:avLst/>
              <a:gdLst>
                <a:gd name="textAreaLeft" fmla="*/ 0 w 177480"/>
                <a:gd name="textAreaRight" fmla="*/ 177840 w 177480"/>
                <a:gd name="textAreaTop" fmla="*/ 0 h 169920"/>
                <a:gd name="textAreaBottom" fmla="*/ 170280 h 169920"/>
                <a:gd name="GluePoint1X" fmla="*/ 0 w 336"/>
                <a:gd name="GluePoint1Y" fmla="*/ 0 h 320"/>
                <a:gd name="GluePoint2X" fmla="*/ 0 w 336"/>
                <a:gd name="GluePoint2Y" fmla="*/ 0 h 320"/>
                <a:gd name="GluePoint3X" fmla="*/ 0 w 336"/>
                <a:gd name="GluePoint3Y" fmla="*/ 0 h 320"/>
                <a:gd name="GluePoint4X" fmla="*/ 0 w 336"/>
                <a:gd name="GluePoint4Y" fmla="*/ 0 h 320"/>
                <a:gd name="GluePoint5X" fmla="*/ 0 w 336"/>
                <a:gd name="GluePoint5Y" fmla="*/ 0 h 320"/>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36" h="320">
                  <a:moveTo>
                    <a:pt x="108" y="0"/>
                  </a:moveTo>
                  <a:lnTo>
                    <a:pt x="0" y="187"/>
                  </a:lnTo>
                  <a:lnTo>
                    <a:pt x="224" y="320"/>
                  </a:lnTo>
                  <a:lnTo>
                    <a:pt x="336" y="114"/>
                  </a:lnTo>
                  <a:lnTo>
                    <a:pt x="108" y="0"/>
                  </a:lnTo>
                  <a:close/>
                </a:path>
              </a:pathLst>
            </a:custGeom>
            <a:solidFill>
              <a:srgbClr val="00000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46" name="Freeform 31"/>
            <p:cNvSpPr/>
            <p:nvPr/>
          </p:nvSpPr>
          <p:spPr>
            <a:xfrm>
              <a:off x="7723080" y="3621240"/>
              <a:ext cx="180720" cy="168120"/>
            </a:xfrm>
            <a:custGeom>
              <a:avLst/>
              <a:gdLst>
                <a:gd name="textAreaLeft" fmla="*/ 0 w 180720"/>
                <a:gd name="textAreaRight" fmla="*/ 181080 w 180720"/>
                <a:gd name="textAreaTop" fmla="*/ 0 h 168120"/>
                <a:gd name="textAreaBottom" fmla="*/ 168480 h 168120"/>
                <a:gd name="GluePoint1X" fmla="*/ 0 w 340"/>
                <a:gd name="GluePoint1Y" fmla="*/ 0 h 320"/>
                <a:gd name="GluePoint2X" fmla="*/ 0 w 340"/>
                <a:gd name="GluePoint2Y" fmla="*/ 0 h 320"/>
                <a:gd name="GluePoint3X" fmla="*/ 0 w 340"/>
                <a:gd name="GluePoint3Y" fmla="*/ 0 h 320"/>
                <a:gd name="GluePoint4X" fmla="*/ 0 w 340"/>
                <a:gd name="GluePoint4Y" fmla="*/ 0 h 320"/>
                <a:gd name="GluePoint5X" fmla="*/ 0 w 340"/>
                <a:gd name="GluePoint5Y" fmla="*/ 0 h 320"/>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40" h="320">
                  <a:moveTo>
                    <a:pt x="112" y="0"/>
                  </a:moveTo>
                  <a:lnTo>
                    <a:pt x="0" y="196"/>
                  </a:lnTo>
                  <a:lnTo>
                    <a:pt x="227" y="320"/>
                  </a:lnTo>
                  <a:lnTo>
                    <a:pt x="340" y="118"/>
                  </a:lnTo>
                  <a:lnTo>
                    <a:pt x="112" y="0"/>
                  </a:lnTo>
                  <a:close/>
                </a:path>
              </a:pathLst>
            </a:custGeom>
            <a:solidFill>
              <a:srgbClr val="00000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47" name="Freeform 32"/>
            <p:cNvSpPr/>
            <p:nvPr/>
          </p:nvSpPr>
          <p:spPr>
            <a:xfrm>
              <a:off x="7869240" y="3703680"/>
              <a:ext cx="178920" cy="169920"/>
            </a:xfrm>
            <a:custGeom>
              <a:avLst/>
              <a:gdLst>
                <a:gd name="textAreaLeft" fmla="*/ 0 w 178920"/>
                <a:gd name="textAreaRight" fmla="*/ 179280 w 178920"/>
                <a:gd name="textAreaTop" fmla="*/ 0 h 169920"/>
                <a:gd name="textAreaBottom" fmla="*/ 170280 h 169920"/>
                <a:gd name="GluePoint1X" fmla="*/ 0 w 338"/>
                <a:gd name="GluePoint1Y" fmla="*/ 0 h 323"/>
                <a:gd name="GluePoint2X" fmla="*/ 0 w 338"/>
                <a:gd name="GluePoint2Y" fmla="*/ 0 h 323"/>
                <a:gd name="GluePoint3X" fmla="*/ 0 w 338"/>
                <a:gd name="GluePoint3Y" fmla="*/ 0 h 323"/>
                <a:gd name="GluePoint4X" fmla="*/ 0 w 338"/>
                <a:gd name="GluePoint4Y" fmla="*/ 0 h 323"/>
                <a:gd name="GluePoint5X" fmla="*/ 0 w 338"/>
                <a:gd name="GluePoint5Y" fmla="*/ 0 h 323"/>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38" h="323">
                  <a:moveTo>
                    <a:pt x="106" y="0"/>
                  </a:moveTo>
                  <a:lnTo>
                    <a:pt x="0" y="189"/>
                  </a:lnTo>
                  <a:lnTo>
                    <a:pt x="226" y="323"/>
                  </a:lnTo>
                  <a:lnTo>
                    <a:pt x="338" y="115"/>
                  </a:lnTo>
                  <a:lnTo>
                    <a:pt x="106" y="0"/>
                  </a:lnTo>
                  <a:close/>
                </a:path>
              </a:pathLst>
            </a:custGeom>
            <a:solidFill>
              <a:srgbClr val="00000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48" name="Freeform 33"/>
            <p:cNvSpPr/>
            <p:nvPr/>
          </p:nvSpPr>
          <p:spPr>
            <a:xfrm>
              <a:off x="8012160" y="3778200"/>
              <a:ext cx="180360" cy="171360"/>
            </a:xfrm>
            <a:custGeom>
              <a:avLst/>
              <a:gdLst>
                <a:gd name="textAreaLeft" fmla="*/ 0 w 180360"/>
                <a:gd name="textAreaRight" fmla="*/ 180720 w 180360"/>
                <a:gd name="textAreaTop" fmla="*/ 0 h 171360"/>
                <a:gd name="textAreaBottom" fmla="*/ 171720 h 171360"/>
                <a:gd name="GluePoint1X" fmla="*/ 0 w 342"/>
                <a:gd name="GluePoint1Y" fmla="*/ 0 h 324"/>
                <a:gd name="GluePoint2X" fmla="*/ 0 w 342"/>
                <a:gd name="GluePoint2Y" fmla="*/ 0 h 324"/>
                <a:gd name="GluePoint3X" fmla="*/ 0 w 342"/>
                <a:gd name="GluePoint3Y" fmla="*/ 0 h 324"/>
                <a:gd name="GluePoint4X" fmla="*/ 0 w 342"/>
                <a:gd name="GluePoint4Y" fmla="*/ 0 h 324"/>
                <a:gd name="GluePoint5X" fmla="*/ 0 w 342"/>
                <a:gd name="GluePoint5Y" fmla="*/ 0 h 324"/>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42" h="324">
                  <a:moveTo>
                    <a:pt x="115" y="0"/>
                  </a:moveTo>
                  <a:lnTo>
                    <a:pt x="0" y="193"/>
                  </a:lnTo>
                  <a:lnTo>
                    <a:pt x="237" y="324"/>
                  </a:lnTo>
                  <a:lnTo>
                    <a:pt x="342" y="115"/>
                  </a:lnTo>
                  <a:lnTo>
                    <a:pt x="115" y="0"/>
                  </a:lnTo>
                  <a:close/>
                </a:path>
              </a:pathLst>
            </a:custGeom>
            <a:solidFill>
              <a:srgbClr val="00000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49" name="Freeform 34"/>
            <p:cNvSpPr/>
            <p:nvPr/>
          </p:nvSpPr>
          <p:spPr>
            <a:xfrm>
              <a:off x="8161200" y="3862440"/>
              <a:ext cx="178920" cy="169920"/>
            </a:xfrm>
            <a:custGeom>
              <a:avLst/>
              <a:gdLst>
                <a:gd name="textAreaLeft" fmla="*/ 0 w 178920"/>
                <a:gd name="textAreaRight" fmla="*/ 179280 w 178920"/>
                <a:gd name="textAreaTop" fmla="*/ 0 h 169920"/>
                <a:gd name="textAreaBottom" fmla="*/ 170280 h 169920"/>
                <a:gd name="GluePoint1X" fmla="*/ 0 w 338"/>
                <a:gd name="GluePoint1Y" fmla="*/ 0 h 320"/>
                <a:gd name="GluePoint2X" fmla="*/ 0 w 338"/>
                <a:gd name="GluePoint2Y" fmla="*/ 0 h 320"/>
                <a:gd name="GluePoint3X" fmla="*/ 0 w 338"/>
                <a:gd name="GluePoint3Y" fmla="*/ 0 h 320"/>
                <a:gd name="GluePoint4X" fmla="*/ 0 w 338"/>
                <a:gd name="GluePoint4Y" fmla="*/ 0 h 320"/>
                <a:gd name="GluePoint5X" fmla="*/ 0 w 338"/>
                <a:gd name="GluePoint5Y" fmla="*/ 0 h 320"/>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38" h="320">
                  <a:moveTo>
                    <a:pt x="110" y="0"/>
                  </a:moveTo>
                  <a:lnTo>
                    <a:pt x="0" y="193"/>
                  </a:lnTo>
                  <a:lnTo>
                    <a:pt x="228" y="320"/>
                  </a:lnTo>
                  <a:lnTo>
                    <a:pt x="338" y="116"/>
                  </a:lnTo>
                  <a:lnTo>
                    <a:pt x="110" y="0"/>
                  </a:lnTo>
                  <a:close/>
                </a:path>
              </a:pathLst>
            </a:custGeom>
            <a:solidFill>
              <a:srgbClr val="00000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50" name="Freeform 35"/>
            <p:cNvSpPr/>
            <p:nvPr/>
          </p:nvSpPr>
          <p:spPr>
            <a:xfrm>
              <a:off x="7630920" y="3789360"/>
              <a:ext cx="183960" cy="169920"/>
            </a:xfrm>
            <a:custGeom>
              <a:avLst/>
              <a:gdLst>
                <a:gd name="textAreaLeft" fmla="*/ 0 w 183960"/>
                <a:gd name="textAreaRight" fmla="*/ 184320 w 183960"/>
                <a:gd name="textAreaTop" fmla="*/ 0 h 169920"/>
                <a:gd name="textAreaBottom" fmla="*/ 170280 h 169920"/>
                <a:gd name="GluePoint1X" fmla="*/ 0 w 348"/>
                <a:gd name="GluePoint1Y" fmla="*/ 0 h 319"/>
                <a:gd name="GluePoint2X" fmla="*/ 0 w 348"/>
                <a:gd name="GluePoint2Y" fmla="*/ 0 h 319"/>
                <a:gd name="GluePoint3X" fmla="*/ 0 w 348"/>
                <a:gd name="GluePoint3Y" fmla="*/ 0 h 319"/>
                <a:gd name="GluePoint4X" fmla="*/ 0 w 348"/>
                <a:gd name="GluePoint4Y" fmla="*/ 0 h 319"/>
                <a:gd name="GluePoint5X" fmla="*/ 0 w 348"/>
                <a:gd name="GluePoint5Y" fmla="*/ 0 h 319"/>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48" h="319">
                  <a:moveTo>
                    <a:pt x="118" y="0"/>
                  </a:moveTo>
                  <a:lnTo>
                    <a:pt x="0" y="187"/>
                  </a:lnTo>
                  <a:lnTo>
                    <a:pt x="237" y="319"/>
                  </a:lnTo>
                  <a:lnTo>
                    <a:pt x="348" y="114"/>
                  </a:lnTo>
                  <a:lnTo>
                    <a:pt x="118" y="0"/>
                  </a:lnTo>
                  <a:close/>
                </a:path>
              </a:pathLst>
            </a:custGeom>
            <a:solidFill>
              <a:srgbClr val="00000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51" name="Freeform 36"/>
            <p:cNvSpPr/>
            <p:nvPr/>
          </p:nvSpPr>
          <p:spPr>
            <a:xfrm>
              <a:off x="7775280" y="3875040"/>
              <a:ext cx="183960" cy="166680"/>
            </a:xfrm>
            <a:custGeom>
              <a:avLst/>
              <a:gdLst>
                <a:gd name="textAreaLeft" fmla="*/ 0 w 183960"/>
                <a:gd name="textAreaRight" fmla="*/ 184320 w 183960"/>
                <a:gd name="textAreaTop" fmla="*/ 0 h 166680"/>
                <a:gd name="textAreaBottom" fmla="*/ 167040 h 166680"/>
                <a:gd name="GluePoint1X" fmla="*/ 0 w 346"/>
                <a:gd name="GluePoint1Y" fmla="*/ 0 h 315"/>
                <a:gd name="GluePoint2X" fmla="*/ 0 w 346"/>
                <a:gd name="GluePoint2Y" fmla="*/ 0 h 315"/>
                <a:gd name="GluePoint3X" fmla="*/ 0 w 346"/>
                <a:gd name="GluePoint3Y" fmla="*/ 0 h 315"/>
                <a:gd name="GluePoint4X" fmla="*/ 0 w 346"/>
                <a:gd name="GluePoint4Y" fmla="*/ 0 h 315"/>
                <a:gd name="GluePoint5X" fmla="*/ 0 w 346"/>
                <a:gd name="GluePoint5Y" fmla="*/ 0 h 315"/>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46" h="315">
                  <a:moveTo>
                    <a:pt x="112" y="0"/>
                  </a:moveTo>
                  <a:lnTo>
                    <a:pt x="0" y="184"/>
                  </a:lnTo>
                  <a:lnTo>
                    <a:pt x="230" y="315"/>
                  </a:lnTo>
                  <a:lnTo>
                    <a:pt x="346" y="106"/>
                  </a:lnTo>
                  <a:lnTo>
                    <a:pt x="112" y="0"/>
                  </a:lnTo>
                  <a:close/>
                </a:path>
              </a:pathLst>
            </a:custGeom>
            <a:solidFill>
              <a:srgbClr val="00000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52" name="Freeform 37"/>
            <p:cNvSpPr/>
            <p:nvPr/>
          </p:nvSpPr>
          <p:spPr>
            <a:xfrm>
              <a:off x="7920000" y="3946680"/>
              <a:ext cx="183600" cy="169560"/>
            </a:xfrm>
            <a:custGeom>
              <a:avLst/>
              <a:gdLst>
                <a:gd name="textAreaLeft" fmla="*/ 0 w 183600"/>
                <a:gd name="textAreaRight" fmla="*/ 183960 w 183600"/>
                <a:gd name="textAreaTop" fmla="*/ 0 h 169560"/>
                <a:gd name="textAreaBottom" fmla="*/ 169920 h 169560"/>
                <a:gd name="GluePoint1X" fmla="*/ 0 w 348"/>
                <a:gd name="GluePoint1Y" fmla="*/ 0 h 320"/>
                <a:gd name="GluePoint2X" fmla="*/ 0 w 348"/>
                <a:gd name="GluePoint2Y" fmla="*/ 0 h 320"/>
                <a:gd name="GluePoint3X" fmla="*/ 0 w 348"/>
                <a:gd name="GluePoint3Y" fmla="*/ 0 h 320"/>
                <a:gd name="GluePoint4X" fmla="*/ 0 w 348"/>
                <a:gd name="GluePoint4Y" fmla="*/ 0 h 320"/>
                <a:gd name="GluePoint5X" fmla="*/ 0 w 348"/>
                <a:gd name="GluePoint5Y" fmla="*/ 0 h 320"/>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48" h="320">
                  <a:moveTo>
                    <a:pt x="110" y="0"/>
                  </a:moveTo>
                  <a:lnTo>
                    <a:pt x="0" y="196"/>
                  </a:lnTo>
                  <a:lnTo>
                    <a:pt x="230" y="320"/>
                  </a:lnTo>
                  <a:lnTo>
                    <a:pt x="348" y="118"/>
                  </a:lnTo>
                  <a:lnTo>
                    <a:pt x="110" y="0"/>
                  </a:lnTo>
                  <a:close/>
                </a:path>
              </a:pathLst>
            </a:custGeom>
            <a:solidFill>
              <a:srgbClr val="00000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53" name="Freeform 38"/>
            <p:cNvSpPr/>
            <p:nvPr/>
          </p:nvSpPr>
          <p:spPr>
            <a:xfrm>
              <a:off x="8069040" y="4029120"/>
              <a:ext cx="179280" cy="166680"/>
            </a:xfrm>
            <a:custGeom>
              <a:avLst/>
              <a:gdLst>
                <a:gd name="textAreaLeft" fmla="*/ 0 w 179280"/>
                <a:gd name="textAreaRight" fmla="*/ 179640 w 179280"/>
                <a:gd name="textAreaTop" fmla="*/ 0 h 166680"/>
                <a:gd name="textAreaBottom" fmla="*/ 167040 h 166680"/>
                <a:gd name="GluePoint1X" fmla="*/ 0 w 338"/>
                <a:gd name="GluePoint1Y" fmla="*/ 0 h 315"/>
                <a:gd name="GluePoint2X" fmla="*/ 0 w 338"/>
                <a:gd name="GluePoint2Y" fmla="*/ 0 h 315"/>
                <a:gd name="GluePoint3X" fmla="*/ 0 w 338"/>
                <a:gd name="GluePoint3Y" fmla="*/ 0 h 315"/>
                <a:gd name="GluePoint4X" fmla="*/ 0 w 338"/>
                <a:gd name="GluePoint4Y" fmla="*/ 0 h 315"/>
                <a:gd name="GluePoint5X" fmla="*/ 0 w 338"/>
                <a:gd name="GluePoint5Y" fmla="*/ 0 h 315"/>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38" h="315">
                  <a:moveTo>
                    <a:pt x="113" y="0"/>
                  </a:moveTo>
                  <a:lnTo>
                    <a:pt x="0" y="194"/>
                  </a:lnTo>
                  <a:lnTo>
                    <a:pt x="229" y="315"/>
                  </a:lnTo>
                  <a:lnTo>
                    <a:pt x="338" y="117"/>
                  </a:lnTo>
                  <a:lnTo>
                    <a:pt x="113" y="0"/>
                  </a:lnTo>
                  <a:close/>
                </a:path>
              </a:pathLst>
            </a:custGeom>
            <a:solidFill>
              <a:srgbClr val="00000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grpSp>
      <p:sp>
        <p:nvSpPr>
          <p:cNvPr id="354" name="Text Box 39"/>
          <p:cNvSpPr/>
          <p:nvPr/>
        </p:nvSpPr>
        <p:spPr>
          <a:xfrm>
            <a:off x="2059200" y="2819520"/>
            <a:ext cx="4458960" cy="52092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(a better than average worker)</a:t>
            </a:r>
            <a:endParaRPr lang="en-US" sz="2800" b="0" u="none" strike="noStrike">
              <a:solidFill>
                <a:srgbClr val="000000"/>
              </a:solidFill>
              <a:effectLst/>
              <a:uFillTx/>
              <a:latin typeface="Calibri"/>
            </a:endParaRPr>
          </a:p>
        </p:txBody>
      </p:sp>
      <p:sp>
        <p:nvSpPr>
          <p:cNvPr id="355" name="Text Box 40"/>
          <p:cNvSpPr/>
          <p:nvPr/>
        </p:nvSpPr>
        <p:spPr>
          <a:xfrm>
            <a:off x="2062800" y="3200400"/>
            <a:ext cx="4410720" cy="52092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(Interrupted less than normal)</a:t>
            </a:r>
            <a:endParaRPr lang="en-US" sz="2800" b="0" u="none" strike="noStrike">
              <a:solidFill>
                <a:srgbClr val="000000"/>
              </a:solidFill>
              <a:effectLst/>
              <a:uFillTx/>
              <a:latin typeface="Calibri"/>
            </a:endParaRPr>
          </a:p>
        </p:txBody>
      </p:sp>
      <p:sp>
        <p:nvSpPr>
          <p:cNvPr id="356" name="Text Box 41"/>
          <p:cNvSpPr/>
          <p:nvPr/>
        </p:nvSpPr>
        <p:spPr>
          <a:xfrm>
            <a:off x="2004120" y="3581280"/>
            <a:ext cx="5239080" cy="52092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(Working on other projects as well)</a:t>
            </a:r>
            <a:endParaRPr lang="en-US" sz="2800" b="0" u="none" strike="noStrike">
              <a:solidFill>
                <a:srgbClr val="000000"/>
              </a:solidFill>
              <a:effectLst/>
              <a:uFillTx/>
              <a:latin typeface="Calibri"/>
            </a:endParaRPr>
          </a:p>
        </p:txBody>
      </p:sp>
      <p:sp>
        <p:nvSpPr>
          <p:cNvPr id="357"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58"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25E0F95-0D54-4659-8E22-377D1B2B952D}" type="slidenum">
              <a:rPr lang="en-US" sz="900" b="0" u="none" strike="noStrike">
                <a:solidFill>
                  <a:srgbClr val="595959"/>
                </a:solidFill>
                <a:effectLst/>
                <a:uFillTx/>
                <a:latin typeface="Calibri"/>
              </a:rPr>
              <a:t>41</a:t>
            </a:fld>
            <a:endParaRPr lang="en-US" sz="900" b="0" u="none" strike="noStrike">
              <a:solidFill>
                <a:srgbClr val="000000"/>
              </a:solidFill>
              <a:effectLst/>
              <a:uFillTx/>
              <a:latin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Team Size</a:t>
            </a:r>
          </a:p>
        </p:txBody>
      </p:sp>
      <p:sp>
        <p:nvSpPr>
          <p:cNvPr id="360" name="Line 3"/>
          <p:cNvSpPr/>
          <p:nvPr/>
        </p:nvSpPr>
        <p:spPr>
          <a:xfrm flipH="1">
            <a:off x="2184120" y="2359080"/>
            <a:ext cx="12600" cy="2595600"/>
          </a:xfrm>
          <a:prstGeom prst="line">
            <a:avLst/>
          </a:prstGeom>
          <a:ln w="6336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61" name="Line 4"/>
          <p:cNvSpPr/>
          <p:nvPr/>
        </p:nvSpPr>
        <p:spPr>
          <a:xfrm>
            <a:off x="2184480" y="4946760"/>
            <a:ext cx="5305320" cy="1440"/>
          </a:xfrm>
          <a:prstGeom prst="line">
            <a:avLst/>
          </a:prstGeom>
          <a:ln w="63360">
            <a:solidFill>
              <a:srgbClr val="000000"/>
            </a:solidFill>
            <a:miter/>
          </a:ln>
        </p:spPr>
        <p:style>
          <a:lnRef idx="0">
            <a:scrgbClr r="0" g="0" b="0"/>
          </a:lnRef>
          <a:fillRef idx="0">
            <a:scrgbClr r="0" g="0" b="0"/>
          </a:fillRef>
          <a:effectRef idx="0">
            <a:scrgbClr r="0" g="0" b="0"/>
          </a:effectRef>
          <a:fontRef idx="minor"/>
        </p:style>
        <p:txBody>
          <a:bodyPr lIns="90000" tIns="-45360" rIns="90000" bIns="-45360" anchor="t">
            <a:noAutofit/>
          </a:bodyPr>
          <a:lstStyle/>
          <a:p>
            <a:endParaRPr lang="en-US" sz="1800" b="0" u="none" strike="noStrike">
              <a:solidFill>
                <a:srgbClr val="000000"/>
              </a:solidFill>
              <a:effectLst/>
              <a:uFillTx/>
              <a:latin typeface="Calibri"/>
            </a:endParaRPr>
          </a:p>
        </p:txBody>
      </p:sp>
      <p:sp>
        <p:nvSpPr>
          <p:cNvPr id="362" name="Rectangle 5"/>
          <p:cNvSpPr/>
          <p:nvPr/>
        </p:nvSpPr>
        <p:spPr>
          <a:xfrm>
            <a:off x="2879280" y="5062680"/>
            <a:ext cx="170280" cy="1832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1" u="none" strike="noStrike">
                <a:solidFill>
                  <a:srgbClr val="000000"/>
                </a:solidFill>
                <a:effectLst/>
                <a:uFillTx/>
                <a:latin typeface="Arial"/>
              </a:rPr>
              <a:t>20</a:t>
            </a:r>
            <a:endParaRPr lang="en-US" sz="1200" b="0" u="none" strike="noStrike">
              <a:solidFill>
                <a:srgbClr val="000000"/>
              </a:solidFill>
              <a:effectLst/>
              <a:uFillTx/>
              <a:latin typeface="Calibri"/>
            </a:endParaRPr>
          </a:p>
        </p:txBody>
      </p:sp>
      <p:sp>
        <p:nvSpPr>
          <p:cNvPr id="363" name="Rectangle 6"/>
          <p:cNvSpPr/>
          <p:nvPr/>
        </p:nvSpPr>
        <p:spPr>
          <a:xfrm>
            <a:off x="3755880" y="5062680"/>
            <a:ext cx="170280" cy="1832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1" u="none" strike="noStrike">
                <a:solidFill>
                  <a:srgbClr val="000000"/>
                </a:solidFill>
                <a:effectLst/>
                <a:uFillTx/>
                <a:latin typeface="Arial"/>
              </a:rPr>
              <a:t>40</a:t>
            </a:r>
            <a:endParaRPr lang="en-US" sz="1200" b="0" u="none" strike="noStrike">
              <a:solidFill>
                <a:srgbClr val="000000"/>
              </a:solidFill>
              <a:effectLst/>
              <a:uFillTx/>
              <a:latin typeface="Calibri"/>
            </a:endParaRPr>
          </a:p>
        </p:txBody>
      </p:sp>
      <p:sp>
        <p:nvSpPr>
          <p:cNvPr id="364" name="Rectangle 7"/>
          <p:cNvSpPr/>
          <p:nvPr/>
        </p:nvSpPr>
        <p:spPr>
          <a:xfrm>
            <a:off x="4771800" y="5070600"/>
            <a:ext cx="170280" cy="1832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1" u="none" strike="noStrike">
                <a:solidFill>
                  <a:srgbClr val="000000"/>
                </a:solidFill>
                <a:effectLst/>
                <a:uFillTx/>
                <a:latin typeface="Arial"/>
              </a:rPr>
              <a:t>60</a:t>
            </a:r>
            <a:endParaRPr lang="en-US" sz="1200" b="0" u="none" strike="noStrike">
              <a:solidFill>
                <a:srgbClr val="000000"/>
              </a:solidFill>
              <a:effectLst/>
              <a:uFillTx/>
              <a:latin typeface="Calibri"/>
            </a:endParaRPr>
          </a:p>
        </p:txBody>
      </p:sp>
      <p:sp>
        <p:nvSpPr>
          <p:cNvPr id="365" name="Rectangle 8"/>
          <p:cNvSpPr/>
          <p:nvPr/>
        </p:nvSpPr>
        <p:spPr>
          <a:xfrm>
            <a:off x="5879880" y="5062680"/>
            <a:ext cx="170280" cy="1832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1" u="none" strike="noStrike">
                <a:solidFill>
                  <a:srgbClr val="000000"/>
                </a:solidFill>
                <a:effectLst/>
                <a:uFillTx/>
                <a:latin typeface="Arial"/>
              </a:rPr>
              <a:t>80</a:t>
            </a:r>
            <a:endParaRPr lang="en-US" sz="1200" b="0" u="none" strike="noStrike">
              <a:solidFill>
                <a:srgbClr val="000000"/>
              </a:solidFill>
              <a:effectLst/>
              <a:uFillTx/>
              <a:latin typeface="Calibri"/>
            </a:endParaRPr>
          </a:p>
        </p:txBody>
      </p:sp>
      <p:sp>
        <p:nvSpPr>
          <p:cNvPr id="366" name="Rectangle 9"/>
          <p:cNvSpPr/>
          <p:nvPr/>
        </p:nvSpPr>
        <p:spPr>
          <a:xfrm>
            <a:off x="6799680" y="5062680"/>
            <a:ext cx="254880" cy="1832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1" u="none" strike="noStrike">
                <a:solidFill>
                  <a:srgbClr val="000000"/>
                </a:solidFill>
                <a:effectLst/>
                <a:uFillTx/>
                <a:latin typeface="Arial"/>
              </a:rPr>
              <a:t>100</a:t>
            </a:r>
            <a:endParaRPr lang="en-US" sz="1200" b="0" u="none" strike="noStrike">
              <a:solidFill>
                <a:srgbClr val="000000"/>
              </a:solidFill>
              <a:effectLst/>
              <a:uFillTx/>
              <a:latin typeface="Calibri"/>
            </a:endParaRPr>
          </a:p>
        </p:txBody>
      </p:sp>
      <p:sp>
        <p:nvSpPr>
          <p:cNvPr id="367" name="Rectangle 10"/>
          <p:cNvSpPr/>
          <p:nvPr/>
        </p:nvSpPr>
        <p:spPr>
          <a:xfrm>
            <a:off x="2088360" y="5070600"/>
            <a:ext cx="85320" cy="1832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1" u="none" strike="noStrike">
                <a:solidFill>
                  <a:srgbClr val="000000"/>
                </a:solidFill>
                <a:effectLst/>
                <a:uFillTx/>
                <a:latin typeface="Arial"/>
              </a:rPr>
              <a:t>0</a:t>
            </a:r>
            <a:endParaRPr lang="en-US" sz="1200" b="0" u="none" strike="noStrike">
              <a:solidFill>
                <a:srgbClr val="000000"/>
              </a:solidFill>
              <a:effectLst/>
              <a:uFillTx/>
              <a:latin typeface="Calibri"/>
            </a:endParaRPr>
          </a:p>
        </p:txBody>
      </p:sp>
      <p:sp>
        <p:nvSpPr>
          <p:cNvPr id="368" name="Rectangle 11"/>
          <p:cNvSpPr/>
          <p:nvPr/>
        </p:nvSpPr>
        <p:spPr>
          <a:xfrm>
            <a:off x="1662480" y="4024440"/>
            <a:ext cx="254880" cy="1832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1" u="none" strike="noStrike">
                <a:solidFill>
                  <a:srgbClr val="000000"/>
                </a:solidFill>
                <a:effectLst/>
                <a:uFillTx/>
                <a:latin typeface="Arial"/>
              </a:rPr>
              <a:t>400</a:t>
            </a:r>
            <a:endParaRPr lang="en-US" sz="1200" b="0" u="none" strike="noStrike">
              <a:solidFill>
                <a:srgbClr val="000000"/>
              </a:solidFill>
              <a:effectLst/>
              <a:uFillTx/>
              <a:latin typeface="Calibri"/>
            </a:endParaRPr>
          </a:p>
        </p:txBody>
      </p:sp>
      <p:sp>
        <p:nvSpPr>
          <p:cNvPr id="369" name="Rectangle 12"/>
          <p:cNvSpPr/>
          <p:nvPr/>
        </p:nvSpPr>
        <p:spPr>
          <a:xfrm>
            <a:off x="1687680" y="3268800"/>
            <a:ext cx="254880" cy="1832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1" u="none" strike="noStrike">
                <a:solidFill>
                  <a:srgbClr val="000000"/>
                </a:solidFill>
                <a:effectLst/>
                <a:uFillTx/>
                <a:latin typeface="Arial"/>
              </a:rPr>
              <a:t>600</a:t>
            </a:r>
            <a:endParaRPr lang="en-US" sz="1200" b="0" u="none" strike="noStrike">
              <a:solidFill>
                <a:srgbClr val="000000"/>
              </a:solidFill>
              <a:effectLst/>
              <a:uFillTx/>
              <a:latin typeface="Calibri"/>
            </a:endParaRPr>
          </a:p>
        </p:txBody>
      </p:sp>
      <p:sp>
        <p:nvSpPr>
          <p:cNvPr id="370" name="Rectangle 13"/>
          <p:cNvSpPr/>
          <p:nvPr/>
        </p:nvSpPr>
        <p:spPr>
          <a:xfrm>
            <a:off x="1700280" y="2519280"/>
            <a:ext cx="254880" cy="1832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1" u="none" strike="noStrike">
                <a:solidFill>
                  <a:srgbClr val="000000"/>
                </a:solidFill>
                <a:effectLst/>
                <a:uFillTx/>
                <a:latin typeface="Arial"/>
              </a:rPr>
              <a:t>900</a:t>
            </a:r>
            <a:endParaRPr lang="en-US" sz="1200" b="0" u="none" strike="noStrike">
              <a:solidFill>
                <a:srgbClr val="000000"/>
              </a:solidFill>
              <a:effectLst/>
              <a:uFillTx/>
              <a:latin typeface="Calibri"/>
            </a:endParaRPr>
          </a:p>
        </p:txBody>
      </p:sp>
      <p:sp>
        <p:nvSpPr>
          <p:cNvPr id="371" name="Freeform 14"/>
          <p:cNvSpPr/>
          <p:nvPr/>
        </p:nvSpPr>
        <p:spPr>
          <a:xfrm>
            <a:off x="2743200" y="3048120"/>
            <a:ext cx="3941640" cy="1371600"/>
          </a:xfrm>
          <a:custGeom>
            <a:avLst/>
            <a:gdLst>
              <a:gd name="textAreaLeft" fmla="*/ 0 w 3941640"/>
              <a:gd name="textAreaRight" fmla="*/ 3942000 w 3941640"/>
              <a:gd name="textAreaTop" fmla="*/ 0 h 1371600"/>
              <a:gd name="textAreaBottom" fmla="*/ 1371960 h 1371600"/>
              <a:gd name="GluePoint1X" fmla="*/ 0 w 5865"/>
              <a:gd name="GluePoint1Y" fmla="*/ 2147483646 h 2914"/>
              <a:gd name="GluePoint2X" fmla="*/ 2147483646 w 5865"/>
              <a:gd name="GluePoint2Y" fmla="*/ 2147483646 h 2914"/>
              <a:gd name="GluePoint3X" fmla="*/ 2147483646 w 5865"/>
              <a:gd name="GluePoint3Y" fmla="*/ 2147483646 h 2914"/>
              <a:gd name="GluePoint4X" fmla="*/ 2147483646 w 5865"/>
              <a:gd name="GluePoint4Y" fmla="*/ 2147483646 h 2914"/>
              <a:gd name="GluePoint5X" fmla="*/ 2147483646 w 5865"/>
              <a:gd name="GluePoint5Y" fmla="*/ 2147483646 h 2914"/>
              <a:gd name="GluePoint6X" fmla="*/ 2147483646 w 5865"/>
              <a:gd name="GluePoint6Y" fmla="*/ 2147483646 h 2914"/>
              <a:gd name="GluePoint7X" fmla="*/ 2147483646 w 5865"/>
              <a:gd name="GluePoint7Y" fmla="*/ 2147483646 h 2914"/>
              <a:gd name="GluePoint8X" fmla="*/ 2147483646 w 5865"/>
              <a:gd name="GluePoint8Y" fmla="*/ 2147483646 h 2914"/>
              <a:gd name="GluePoint9X" fmla="*/ 2147483646 w 5865"/>
              <a:gd name="GluePoint9Y" fmla="*/ 2147483646 h 2914"/>
              <a:gd name="GluePoint10X" fmla="*/ 2147483646 w 5865"/>
              <a:gd name="GluePoint10Y" fmla="*/ 2147483646 h 2914"/>
              <a:gd name="GluePoint11X" fmla="*/ 2147483646 w 5865"/>
              <a:gd name="GluePoint11Y" fmla="*/ 2147483646 h 2914"/>
              <a:gd name="GluePoint12X" fmla="*/ 2147483646 w 5865"/>
              <a:gd name="GluePoint12Y" fmla="*/ 2147483646 h 2914"/>
              <a:gd name="GluePoint13X" fmla="*/ 2147483646 w 5865"/>
              <a:gd name="GluePoint13Y" fmla="*/ 2147483646 h 2914"/>
              <a:gd name="GluePoint14X" fmla="*/ 2147483646 w 5865"/>
              <a:gd name="GluePoint14Y" fmla="*/ 2147483646 h 2914"/>
              <a:gd name="GluePoint15X" fmla="*/ 2147483646 w 5865"/>
              <a:gd name="GluePoint15Y" fmla="*/ 2147483646 h 2914"/>
              <a:gd name="GluePoint16X" fmla="*/ 2147483646 w 5865"/>
              <a:gd name="GluePoint16Y" fmla="*/ 2147483646 h 2914"/>
              <a:gd name="GluePoint17X" fmla="*/ 2147483646 w 5865"/>
              <a:gd name="GluePoint17Y" fmla="*/ 2147483646 h 2914"/>
              <a:gd name="GluePoint18X" fmla="*/ 2147483646 w 5865"/>
              <a:gd name="GluePoint18Y" fmla="*/ 2147483646 h 2914"/>
              <a:gd name="GluePoint19X" fmla="*/ 2147483646 w 5865"/>
              <a:gd name="GluePoint19Y" fmla="*/ 2147483646 h 2914"/>
              <a:gd name="GluePoint20X" fmla="*/ 2147483646 w 5865"/>
              <a:gd name="GluePoint20Y" fmla="*/ 2147483646 h 2914"/>
              <a:gd name="GluePoint21X" fmla="*/ 2147483646 w 5865"/>
              <a:gd name="GluePoint21Y" fmla="*/ 2147483646 h 2914"/>
              <a:gd name="GluePoint22X" fmla="*/ 2147483646 w 5865"/>
              <a:gd name="GluePoint22Y" fmla="*/ 0 h 2914"/>
              <a:gd name="GluePoint23X" fmla="*/ 2147483646 w 5865"/>
              <a:gd name="GluePoint23Y" fmla="*/ 0 h 2914"/>
              <a:gd name="GluePoint24X" fmla="*/ 2147483646 w 5865"/>
              <a:gd name="GluePoint24Y" fmla="*/ 2147483646 h 2914"/>
              <a:gd name="GluePoint25X" fmla="*/ 2147483646 w 5865"/>
              <a:gd name="GluePoint25Y" fmla="*/ 2147483646 h 2914"/>
              <a:gd name="GluePoint26X" fmla="*/ 2147483646 w 5865"/>
              <a:gd name="GluePoint26Y" fmla="*/ 2147483646 h 2914"/>
              <a:gd name="GluePoint27X" fmla="*/ 2147483646 w 5865"/>
              <a:gd name="GluePoint27Y" fmla="*/ 2147483646 h 2914"/>
              <a:gd name="GluePoint28X" fmla="*/ 2147483646 w 5865"/>
              <a:gd name="GluePoint28Y" fmla="*/ 2147483646 h 2914"/>
              <a:gd name="GluePoint29X" fmla="*/ 2147483646 w 5865"/>
              <a:gd name="GluePoint29Y" fmla="*/ 2147483646 h 2914"/>
              <a:gd name="GluePoint30X" fmla="*/ 2147483646 w 5865"/>
              <a:gd name="GluePoint30Y" fmla="*/ 2147483646 h 2914"/>
              <a:gd name="GluePoint31X" fmla="*/ 2147483646 w 5865"/>
              <a:gd name="GluePoint31Y" fmla="*/ 2147483646 h 2914"/>
              <a:gd name="GluePoint32X" fmla="*/ 2147483646 w 5865"/>
              <a:gd name="GluePoint32Y" fmla="*/ 2147483646 h 2914"/>
              <a:gd name="GluePoint33X" fmla="*/ 2147483646 w 5865"/>
              <a:gd name="GluePoint33Y" fmla="*/ 2147483646 h 2914"/>
              <a:gd name="GluePoint34X" fmla="*/ 2147483646 w 5865"/>
              <a:gd name="GluePoint34Y" fmla="*/ 2147483646 h 2914"/>
              <a:gd name="GluePoint35X" fmla="*/ 2147483646 w 5865"/>
              <a:gd name="GluePoint35Y" fmla="*/ 2147483646 h 2914"/>
              <a:gd name="GluePoint36X" fmla="*/ 2147483646 w 5865"/>
              <a:gd name="GluePoint36Y" fmla="*/ 2147483646 h 2914"/>
              <a:gd name="GluePoint37X" fmla="*/ 2147483646 w 5865"/>
              <a:gd name="GluePoint37Y" fmla="*/ 2147483646 h 2914"/>
              <a:gd name="GluePoint38X" fmla="*/ 2147483646 w 5865"/>
              <a:gd name="GluePoint38Y" fmla="*/ 2147483646 h 2914"/>
              <a:gd name="GluePoint39X" fmla="*/ 2147483646 w 5865"/>
              <a:gd name="GluePoint39Y" fmla="*/ 2147483646 h 2914"/>
              <a:gd name="GluePoint40X" fmla="*/ 2147483646 w 5865"/>
              <a:gd name="GluePoint40Y" fmla="*/ 2147483646 h 2914"/>
              <a:gd name="GluePoint41X" fmla="*/ 2147483646 w 5865"/>
              <a:gd name="GluePoint41Y" fmla="*/ 2147483646 h 2914"/>
              <a:gd name="GluePoint42X" fmla="*/ 2147483646 w 5865"/>
              <a:gd name="GluePoint42Y" fmla="*/ 2147483646 h 2914"/>
              <a:gd name="GluePoint43X" fmla="*/ 2147483646 w 5865"/>
              <a:gd name="GluePoint43Y" fmla="*/ 2147483646 h 2914"/>
              <a:gd name="GluePoint44X" fmla="*/ 2147483646 w 5865"/>
              <a:gd name="GluePoint44Y" fmla="*/ 2147483646 h 2914"/>
              <a:gd name="GluePoint45X" fmla="*/ 2147483646 w 5865"/>
              <a:gd name="GluePoint45Y" fmla="*/ 2147483646 h 2914"/>
              <a:gd name="GluePoint46X" fmla="*/ 2147483646 w 5865"/>
              <a:gd name="GluePoint46Y" fmla="*/ 2147483646 h 2914"/>
              <a:gd name="GluePoint47X" fmla="*/ 2147483646 w 5865"/>
              <a:gd name="GluePoint47Y" fmla="*/ 2147483646 h 2914"/>
              <a:gd name="GluePoint48X" fmla="*/ 2147483646 w 5865"/>
              <a:gd name="GluePoint48Y" fmla="*/ 2147483646 h 291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Lst>
            <a:rect l="textAreaLeft" t="textAreaTop" r="textAreaRight" b="textAreaBottom"/>
            <a:pathLst>
              <a:path w="5865" h="2914">
                <a:moveTo>
                  <a:pt x="0" y="2900"/>
                </a:moveTo>
                <a:lnTo>
                  <a:pt x="11" y="2839"/>
                </a:lnTo>
                <a:lnTo>
                  <a:pt x="49" y="2672"/>
                </a:lnTo>
                <a:lnTo>
                  <a:pt x="120" y="2419"/>
                </a:lnTo>
                <a:lnTo>
                  <a:pt x="169" y="2265"/>
                </a:lnTo>
                <a:lnTo>
                  <a:pt x="230" y="2096"/>
                </a:lnTo>
                <a:lnTo>
                  <a:pt x="300" y="1914"/>
                </a:lnTo>
                <a:lnTo>
                  <a:pt x="383" y="1723"/>
                </a:lnTo>
                <a:lnTo>
                  <a:pt x="478" y="1525"/>
                </a:lnTo>
                <a:lnTo>
                  <a:pt x="587" y="1322"/>
                </a:lnTo>
                <a:lnTo>
                  <a:pt x="709" y="1115"/>
                </a:lnTo>
                <a:lnTo>
                  <a:pt x="847" y="909"/>
                </a:lnTo>
                <a:lnTo>
                  <a:pt x="1000" y="704"/>
                </a:lnTo>
                <a:lnTo>
                  <a:pt x="1169" y="504"/>
                </a:lnTo>
                <a:lnTo>
                  <a:pt x="1314" y="352"/>
                </a:lnTo>
                <a:lnTo>
                  <a:pt x="1422" y="272"/>
                </a:lnTo>
                <a:lnTo>
                  <a:pt x="1549" y="216"/>
                </a:lnTo>
                <a:lnTo>
                  <a:pt x="1752" y="140"/>
                </a:lnTo>
                <a:lnTo>
                  <a:pt x="1961" y="57"/>
                </a:lnTo>
                <a:lnTo>
                  <a:pt x="2095" y="16"/>
                </a:lnTo>
                <a:lnTo>
                  <a:pt x="2234" y="2"/>
                </a:lnTo>
                <a:lnTo>
                  <a:pt x="2459" y="0"/>
                </a:lnTo>
                <a:lnTo>
                  <a:pt x="2752" y="0"/>
                </a:lnTo>
                <a:lnTo>
                  <a:pt x="2852" y="4"/>
                </a:lnTo>
                <a:lnTo>
                  <a:pt x="2936" y="15"/>
                </a:lnTo>
                <a:lnTo>
                  <a:pt x="3020" y="36"/>
                </a:lnTo>
                <a:lnTo>
                  <a:pt x="3112" y="68"/>
                </a:lnTo>
                <a:lnTo>
                  <a:pt x="3383" y="182"/>
                </a:lnTo>
                <a:lnTo>
                  <a:pt x="3550" y="256"/>
                </a:lnTo>
                <a:lnTo>
                  <a:pt x="3676" y="314"/>
                </a:lnTo>
                <a:lnTo>
                  <a:pt x="3771" y="365"/>
                </a:lnTo>
                <a:lnTo>
                  <a:pt x="3847" y="418"/>
                </a:lnTo>
                <a:lnTo>
                  <a:pt x="3920" y="478"/>
                </a:lnTo>
                <a:lnTo>
                  <a:pt x="3999" y="555"/>
                </a:lnTo>
                <a:lnTo>
                  <a:pt x="4100" y="653"/>
                </a:lnTo>
                <a:lnTo>
                  <a:pt x="4234" y="784"/>
                </a:lnTo>
                <a:lnTo>
                  <a:pt x="4425" y="975"/>
                </a:lnTo>
                <a:lnTo>
                  <a:pt x="4607" y="1167"/>
                </a:lnTo>
                <a:lnTo>
                  <a:pt x="4776" y="1357"/>
                </a:lnTo>
                <a:lnTo>
                  <a:pt x="4934" y="1545"/>
                </a:lnTo>
                <a:lnTo>
                  <a:pt x="5080" y="1727"/>
                </a:lnTo>
                <a:lnTo>
                  <a:pt x="5214" y="1903"/>
                </a:lnTo>
                <a:lnTo>
                  <a:pt x="5336" y="2071"/>
                </a:lnTo>
                <a:lnTo>
                  <a:pt x="5445" y="2230"/>
                </a:lnTo>
                <a:lnTo>
                  <a:pt x="5626" y="2507"/>
                </a:lnTo>
                <a:lnTo>
                  <a:pt x="5758" y="2724"/>
                </a:lnTo>
                <a:lnTo>
                  <a:pt x="5838" y="2864"/>
                </a:lnTo>
                <a:lnTo>
                  <a:pt x="5865" y="2914"/>
                </a:lnTo>
              </a:path>
            </a:pathLst>
          </a:custGeom>
          <a:no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372" name="Rectangle 15"/>
          <p:cNvSpPr/>
          <p:nvPr/>
        </p:nvSpPr>
        <p:spPr>
          <a:xfrm>
            <a:off x="1447560" y="5618160"/>
            <a:ext cx="6556680" cy="5490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u="none" strike="noStrike">
                <a:solidFill>
                  <a:srgbClr val="000000"/>
                </a:solidFill>
                <a:effectLst/>
                <a:uFillTx/>
                <a:latin typeface="Arial"/>
              </a:rPr>
              <a:t>A 20 person team can be as productive as a 94 person team.</a:t>
            </a:r>
            <a:endParaRPr lang="en-US" sz="18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u="none" strike="noStrike">
                <a:solidFill>
                  <a:srgbClr val="000000"/>
                </a:solidFill>
                <a:effectLst/>
                <a:uFillTx/>
                <a:latin typeface="Arial"/>
              </a:rPr>
              <a:t>Tom DeMarco says 5 should be the maximum team size.</a:t>
            </a:r>
            <a:endParaRPr lang="en-US" sz="1800" b="0" u="none" strike="noStrike">
              <a:solidFill>
                <a:srgbClr val="000000"/>
              </a:solidFill>
              <a:effectLst/>
              <a:uFillTx/>
              <a:latin typeface="Calibri"/>
            </a:endParaRPr>
          </a:p>
        </p:txBody>
      </p:sp>
      <p:sp>
        <p:nvSpPr>
          <p:cNvPr id="373" name="Rectangle 16"/>
          <p:cNvSpPr/>
          <p:nvPr/>
        </p:nvSpPr>
        <p:spPr>
          <a:xfrm>
            <a:off x="1072080" y="1838160"/>
            <a:ext cx="1021320" cy="213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1" u="none" strike="noStrike">
                <a:solidFill>
                  <a:srgbClr val="000000"/>
                </a:solidFill>
                <a:effectLst/>
                <a:uFillTx/>
                <a:latin typeface="Arial"/>
              </a:rPr>
              <a:t>  Productive</a:t>
            </a:r>
            <a:endParaRPr lang="en-US" sz="1400" b="0" u="none" strike="noStrike">
              <a:solidFill>
                <a:srgbClr val="000000"/>
              </a:solidFill>
              <a:effectLst/>
              <a:uFillTx/>
              <a:latin typeface="Calibri"/>
            </a:endParaRPr>
          </a:p>
        </p:txBody>
      </p:sp>
      <p:sp>
        <p:nvSpPr>
          <p:cNvPr id="374" name="Rectangle 17"/>
          <p:cNvSpPr/>
          <p:nvPr/>
        </p:nvSpPr>
        <p:spPr>
          <a:xfrm>
            <a:off x="1572480" y="2050920"/>
            <a:ext cx="515880" cy="213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1" u="none" strike="noStrike">
                <a:solidFill>
                  <a:srgbClr val="000000"/>
                </a:solidFill>
                <a:effectLst/>
                <a:uFillTx/>
                <a:latin typeface="Arial"/>
              </a:rPr>
              <a:t>Hours</a:t>
            </a:r>
            <a:endParaRPr lang="en-US" sz="1400" b="0" u="none" strike="noStrike">
              <a:solidFill>
                <a:srgbClr val="000000"/>
              </a:solidFill>
              <a:effectLst/>
              <a:uFillTx/>
              <a:latin typeface="Calibri"/>
            </a:endParaRPr>
          </a:p>
        </p:txBody>
      </p:sp>
      <p:sp>
        <p:nvSpPr>
          <p:cNvPr id="375" name="Rectangle 18"/>
          <p:cNvSpPr/>
          <p:nvPr/>
        </p:nvSpPr>
        <p:spPr>
          <a:xfrm>
            <a:off x="7679520" y="4788000"/>
            <a:ext cx="466560" cy="213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1" u="none" strike="noStrike">
                <a:solidFill>
                  <a:srgbClr val="000000"/>
                </a:solidFill>
                <a:effectLst/>
                <a:uFillTx/>
                <a:latin typeface="Arial"/>
              </a:rPr>
              <a:t>Team</a:t>
            </a:r>
            <a:endParaRPr lang="en-US" sz="1400" b="0" u="none" strike="noStrike">
              <a:solidFill>
                <a:srgbClr val="000000"/>
              </a:solidFill>
              <a:effectLst/>
              <a:uFillTx/>
              <a:latin typeface="Calibri"/>
            </a:endParaRPr>
          </a:p>
        </p:txBody>
      </p:sp>
      <p:sp>
        <p:nvSpPr>
          <p:cNvPr id="376" name="Rectangle 19"/>
          <p:cNvSpPr/>
          <p:nvPr/>
        </p:nvSpPr>
        <p:spPr>
          <a:xfrm>
            <a:off x="7679160" y="5000760"/>
            <a:ext cx="357480" cy="213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1" u="none" strike="noStrike">
                <a:solidFill>
                  <a:srgbClr val="000000"/>
                </a:solidFill>
                <a:effectLst/>
                <a:uFillTx/>
                <a:latin typeface="Arial"/>
              </a:rPr>
              <a:t>Size</a:t>
            </a:r>
            <a:endParaRPr lang="en-US" sz="1400" b="0" u="none" strike="noStrike">
              <a:solidFill>
                <a:srgbClr val="000000"/>
              </a:solidFill>
              <a:effectLst/>
              <a:uFillTx/>
              <a:latin typeface="Calibri"/>
            </a:endParaRPr>
          </a:p>
        </p:txBody>
      </p:sp>
      <p:sp>
        <p:nvSpPr>
          <p:cNvPr id="377" name="TextBox 19"/>
          <p:cNvSpPr/>
          <p:nvPr/>
        </p:nvSpPr>
        <p:spPr>
          <a:xfrm>
            <a:off x="6705720" y="6324480"/>
            <a:ext cx="2286000" cy="2617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100" b="0" u="sng" strike="noStrike">
                <a:solidFill>
                  <a:srgbClr val="0563C1"/>
                </a:solidFill>
                <a:effectLst/>
                <a:uFillTx/>
                <a:latin typeface="Times New Roman"/>
                <a:hlinkClick r:id="rId3"/>
              </a:rPr>
              <a:t>Learning Rate</a:t>
            </a:r>
            <a:endParaRPr lang="en-US" sz="1100" b="0" u="none" strike="noStrike">
              <a:solidFill>
                <a:srgbClr val="000000"/>
              </a:solidFill>
              <a:effectLst/>
              <a:uFillTx/>
              <a:latin typeface="Calibri"/>
            </a:endParaRPr>
          </a:p>
        </p:txBody>
      </p:sp>
      <p:sp>
        <p:nvSpPr>
          <p:cNvPr id="378"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79"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CB1C6A9-1A05-4C64-9F2C-0AA8DB542C72}" type="slidenum">
              <a:rPr lang="en-US" sz="900" b="0" u="none" strike="noStrike">
                <a:solidFill>
                  <a:srgbClr val="595959"/>
                </a:solidFill>
                <a:effectLst/>
                <a:uFillTx/>
                <a:latin typeface="Calibri"/>
              </a:rPr>
              <a:t>42</a:t>
            </a:fld>
            <a:endParaRPr lang="en-US" sz="900" b="0" u="none" strike="noStrike">
              <a:solidFill>
                <a:srgbClr val="000000"/>
              </a:solidFill>
              <a:effectLst/>
              <a:uFillTx/>
              <a:latin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 name="PlaceHolder 1"/>
          <p:cNvSpPr>
            <a:spLocks noGrp="1"/>
          </p:cNvSpPr>
          <p:nvPr>
            <p:ph type="title"/>
          </p:nvPr>
        </p:nvSpPr>
        <p:spPr>
          <a:xfrm>
            <a:off x="2666880" y="304560"/>
            <a:ext cx="6096240" cy="99036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Estimating the Project</a:t>
            </a:r>
          </a:p>
        </p:txBody>
      </p:sp>
      <p:sp>
        <p:nvSpPr>
          <p:cNvPr id="381" name="TextBox 380"/>
          <p:cNvSpPr txBox="1"/>
          <p:nvPr/>
        </p:nvSpPr>
        <p:spPr>
          <a:xfrm>
            <a:off x="1171440" y="2072088"/>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dirty="0">
                <a:solidFill>
                  <a:srgbClr val="000000"/>
                </a:solidFill>
                <a:effectLst/>
                <a:uFillTx/>
                <a:latin typeface="Calibri"/>
              </a:rPr>
              <a:t>Use a comprehensive WBS</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dirty="0">
                <a:solidFill>
                  <a:srgbClr val="000000"/>
                </a:solidFill>
                <a:effectLst/>
                <a:uFillTx/>
                <a:latin typeface="Calibri"/>
              </a:rPr>
              <a:t>Create Baseline Information</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dirty="0">
                <a:solidFill>
                  <a:srgbClr val="000000"/>
                </a:solidFill>
                <a:effectLst/>
                <a:uFillTx/>
                <a:latin typeface="Calibri"/>
              </a:rPr>
              <a:t>Compute EVF for each resource</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dirty="0">
                <a:solidFill>
                  <a:srgbClr val="000000"/>
                </a:solidFill>
                <a:effectLst/>
                <a:uFillTx/>
                <a:latin typeface="Calibri"/>
              </a:rPr>
              <a:t>Develop a potential PERT</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dirty="0">
                <a:solidFill>
                  <a:srgbClr val="000000"/>
                </a:solidFill>
                <a:effectLst/>
                <a:uFillTx/>
                <a:latin typeface="Calibri"/>
              </a:rPr>
              <a:t>Normalize the PERT using resource profiles</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dirty="0">
                <a:solidFill>
                  <a:srgbClr val="000000"/>
                </a:solidFill>
                <a:effectLst/>
                <a:uFillTx/>
                <a:latin typeface="Calibri"/>
              </a:rPr>
              <a:t>Iterate the PERT to get the overall estimate</a:t>
            </a:r>
          </a:p>
        </p:txBody>
      </p:sp>
      <p:sp>
        <p:nvSpPr>
          <p:cNvPr id="382" name="WordArt 4"/>
          <p:cNvSpPr txBox="1"/>
          <p:nvPr/>
        </p:nvSpPr>
        <p:spPr>
          <a:xfrm>
            <a:off x="3368160" y="1006596"/>
            <a:ext cx="2190600" cy="874800"/>
          </a:xfrm>
          <a:prstGeom prst="rect">
            <a:avLst/>
          </a:prstGeom>
        </p:spPr>
        <p:txBody>
          <a:bodyPr wrap="none" lIns="90000" tIns="46800" rIns="90000" bIns="46800" anchor="t" anchorCtr="1">
            <a:prstTxWarp prst="textCascadeUp">
              <a:avLst>
                <a:gd name="adj" fmla="val 44444"/>
              </a:avLst>
            </a:prstTxWarp>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spc="3" dirty="0">
                <a:ln w="9360">
                  <a:solidFill>
                    <a:srgbClr val="000000"/>
                  </a:solidFill>
                  <a:miter/>
                </a:ln>
                <a:gradFill rotWithShape="0">
                  <a:gsLst>
                    <a:gs pos="0">
                      <a:srgbClr val="FFE701"/>
                    </a:gs>
                    <a:gs pos="100000">
                      <a:srgbClr val="FE3E02"/>
                    </a:gs>
                  </a:gsLst>
                  <a:lin ang="5400000"/>
                </a:gradFill>
                <a:uFillTx/>
                <a:latin typeface="Impact"/>
              </a:rPr>
              <a:t>Task-Based</a:t>
            </a:r>
            <a:endParaRPr lang="en-US" sz="1800" b="0" u="none" strike="noStrike" spc="3" dirty="0">
              <a:ln w="9360">
                <a:solidFill>
                  <a:srgbClr val="000000"/>
                </a:solidFill>
                <a:miter/>
              </a:ln>
              <a:gradFill rotWithShape="0">
                <a:gsLst>
                  <a:gs pos="0">
                    <a:srgbClr val="FFE701"/>
                  </a:gs>
                  <a:gs pos="100000">
                    <a:srgbClr val="FE3E02"/>
                  </a:gs>
                </a:gsLst>
                <a:lin ang="5400000"/>
              </a:gradFill>
              <a:uFillTx/>
              <a:latin typeface="Impact"/>
              <a:ea typeface="Impact"/>
            </a:endParaRPr>
          </a:p>
        </p:txBody>
      </p:sp>
      <p:sp>
        <p:nvSpPr>
          <p:cNvPr id="383"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84"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0617F66-56CF-4211-8D17-3DDAD74A382E}" type="slidenum">
              <a:rPr lang="en-US" sz="900" b="0" u="none" strike="noStrike">
                <a:solidFill>
                  <a:srgbClr val="595959"/>
                </a:solidFill>
                <a:effectLst/>
                <a:uFillTx/>
                <a:latin typeface="Calibri"/>
              </a:rPr>
              <a:t>43</a:t>
            </a:fld>
            <a:endParaRPr lang="en-US" sz="900" b="0" u="none" strike="noStrike">
              <a:solidFill>
                <a:srgbClr val="000000"/>
              </a:solidFill>
              <a:effectLst/>
              <a:uFillTx/>
              <a:latin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Caveat</a:t>
            </a:r>
          </a:p>
        </p:txBody>
      </p:sp>
      <p:sp>
        <p:nvSpPr>
          <p:cNvPr id="386" name="TextBox 385"/>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No estimate is guaranteed to be accurate:</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People get sick or leave the organization</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Teams run into unforeseen technical problems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The needs of the organization change</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The economy changes </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The unexpected happens</a:t>
            </a:r>
          </a:p>
        </p:txBody>
      </p:sp>
      <p:sp>
        <p:nvSpPr>
          <p:cNvPr id="387"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88"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5AF4DD2-FE8C-4B14-94CB-7F1ADF4A6E1D}" type="slidenum">
              <a:rPr lang="en-US" sz="900" b="0" u="none" strike="noStrike">
                <a:solidFill>
                  <a:srgbClr val="595959"/>
                </a:solidFill>
                <a:effectLst/>
                <a:uFillTx/>
                <a:latin typeface="Calibri"/>
              </a:rPr>
              <a:t>44</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Set Realistic Estimates</a:t>
            </a:r>
          </a:p>
        </p:txBody>
      </p:sp>
      <p:sp>
        <p:nvSpPr>
          <p:cNvPr id="390" name="TextBox 389"/>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Estimates are subjective to some degree</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Setting easy targets leads to doing no better than meeting those targets</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Setting too optimistic targets leads to counterproductive short cuts to meet those targets</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Overly optimistic targets also lead to the denial of inconvenient risks</a:t>
            </a:r>
          </a:p>
        </p:txBody>
      </p:sp>
      <p:sp>
        <p:nvSpPr>
          <p:cNvPr id="391"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92"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41C2EE1-4CE7-49E3-9435-F8D1A62C1B8B}" type="slidenum">
              <a:rPr lang="en-US" sz="900" b="0" u="none" strike="noStrike">
                <a:solidFill>
                  <a:srgbClr val="595959"/>
                </a:solidFill>
                <a:effectLst/>
                <a:uFillTx/>
                <a:latin typeface="Calibri"/>
              </a:rPr>
              <a:t>45</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 name="PlaceHolder 1"/>
          <p:cNvSpPr>
            <a:spLocks noGrp="1"/>
          </p:cNvSpPr>
          <p:nvPr>
            <p:ph type="title"/>
          </p:nvPr>
        </p:nvSpPr>
        <p:spPr>
          <a:xfrm>
            <a:off x="2819520" y="304560"/>
            <a:ext cx="5867280" cy="99036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dirty="0">
                <a:solidFill>
                  <a:srgbClr val="2E75B6"/>
                </a:solidFill>
                <a:effectLst/>
                <a:uFillTx/>
                <a:latin typeface="Cambria"/>
              </a:rPr>
              <a:t>Rolling Wave Estimates</a:t>
            </a:r>
          </a:p>
        </p:txBody>
      </p:sp>
      <p:sp>
        <p:nvSpPr>
          <p:cNvPr id="394" name="WordArt 3"/>
          <p:cNvSpPr txBox="1"/>
          <p:nvPr/>
        </p:nvSpPr>
        <p:spPr>
          <a:xfrm>
            <a:off x="990720" y="4495680"/>
            <a:ext cx="1981080" cy="648000"/>
          </a:xfrm>
          <a:prstGeom prst="rect">
            <a:avLst/>
          </a:prstGeom>
        </p:spPr>
        <p:txBody>
          <a:bodyPr wrap="none" lIns="90000" tIns="46800" rIns="90000" bIns="46800" anchor="t" anchorCtr="1">
            <a:prstTxWarp prst="textPlain">
              <a:avLst>
                <a:gd name="adj" fmla="val 50000"/>
              </a:avLst>
            </a:prstTxWarp>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spc="3">
                <a:ln w="9360">
                  <a:solidFill>
                    <a:srgbClr val="000000"/>
                  </a:solidFill>
                  <a:miter/>
                </a:ln>
                <a:blipFill rotWithShape="0">
                  <a:blip r:embed="rId3"/>
                  <a:srcRect/>
                  <a:tile tx="0" ty="0" sx="100000" sy="100000" algn="ctr"/>
                </a:blipFill>
                <a:uFillTx/>
                <a:latin typeface="Arial Black"/>
              </a:rPr>
              <a:t>Phase 1</a:t>
            </a:r>
            <a:endParaRPr lang="en-US" sz="1800" b="0" u="none" strike="noStrike" spc="3">
              <a:ln w="9360">
                <a:solidFill>
                  <a:srgbClr val="000000"/>
                </a:solidFill>
                <a:miter/>
              </a:ln>
              <a:blipFill rotWithShape="0">
                <a:blip r:embed="rId3"/>
                <a:srcRect/>
                <a:tile tx="0" ty="0" sx="100000" sy="100000" algn="ctr"/>
              </a:blipFill>
              <a:uFillTx/>
              <a:latin typeface="Arial Black"/>
              <a:ea typeface="Arial Black"/>
            </a:endParaRPr>
          </a:p>
        </p:txBody>
      </p:sp>
      <p:sp>
        <p:nvSpPr>
          <p:cNvPr id="395" name="WordArt 4"/>
          <p:cNvSpPr txBox="1"/>
          <p:nvPr/>
        </p:nvSpPr>
        <p:spPr>
          <a:xfrm>
            <a:off x="3733920" y="4495680"/>
            <a:ext cx="1981080" cy="648000"/>
          </a:xfrm>
          <a:prstGeom prst="rect">
            <a:avLst/>
          </a:prstGeom>
        </p:spPr>
        <p:txBody>
          <a:bodyPr wrap="none" lIns="90000" tIns="46800" rIns="90000" bIns="46800" anchor="t" anchorCtr="1">
            <a:prstTxWarp prst="textPlain">
              <a:avLst>
                <a:gd name="adj" fmla="val 50000"/>
              </a:avLst>
            </a:prstTxWarp>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spc="3">
                <a:ln w="9360">
                  <a:solidFill>
                    <a:srgbClr val="000000"/>
                  </a:solidFill>
                  <a:miter/>
                </a:ln>
                <a:blipFill rotWithShape="0">
                  <a:blip r:embed="rId3"/>
                  <a:srcRect/>
                  <a:tile tx="0" ty="0" sx="100000" sy="100000" algn="ctr"/>
                </a:blipFill>
                <a:uFillTx/>
                <a:latin typeface="Arial Black"/>
              </a:rPr>
              <a:t>Phase 2</a:t>
            </a:r>
            <a:endParaRPr lang="en-US" sz="1800" b="0" u="none" strike="noStrike" spc="3">
              <a:ln w="9360">
                <a:solidFill>
                  <a:srgbClr val="000000"/>
                </a:solidFill>
                <a:miter/>
              </a:ln>
              <a:blipFill rotWithShape="0">
                <a:blip r:embed="rId3"/>
                <a:srcRect/>
                <a:tile tx="0" ty="0" sx="100000" sy="100000" algn="ctr"/>
              </a:blipFill>
              <a:uFillTx/>
              <a:latin typeface="Arial Black"/>
              <a:ea typeface="Arial Black"/>
            </a:endParaRPr>
          </a:p>
        </p:txBody>
      </p:sp>
      <p:sp>
        <p:nvSpPr>
          <p:cNvPr id="396" name="WordArt 5"/>
          <p:cNvSpPr txBox="1"/>
          <p:nvPr/>
        </p:nvSpPr>
        <p:spPr>
          <a:xfrm>
            <a:off x="6477120" y="4495680"/>
            <a:ext cx="1981080" cy="648000"/>
          </a:xfrm>
          <a:prstGeom prst="rect">
            <a:avLst/>
          </a:prstGeom>
        </p:spPr>
        <p:txBody>
          <a:bodyPr wrap="none" lIns="90000" tIns="46800" rIns="90000" bIns="46800" anchor="t" anchorCtr="1">
            <a:prstTxWarp prst="textPlain">
              <a:avLst>
                <a:gd name="adj" fmla="val 50000"/>
              </a:avLst>
            </a:prstTxWarp>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spc="3">
                <a:ln w="9360">
                  <a:solidFill>
                    <a:srgbClr val="000000"/>
                  </a:solidFill>
                  <a:miter/>
                </a:ln>
                <a:blipFill rotWithShape="0">
                  <a:blip r:embed="rId3"/>
                  <a:srcRect/>
                  <a:tile tx="0" ty="0" sx="100000" sy="100000" algn="ctr"/>
                </a:blipFill>
                <a:uFillTx/>
                <a:latin typeface="Arial Black"/>
              </a:rPr>
              <a:t>Phase 3</a:t>
            </a:r>
            <a:endParaRPr lang="en-US" sz="1800" b="0" u="none" strike="noStrike" spc="3">
              <a:ln w="9360">
                <a:solidFill>
                  <a:srgbClr val="000000"/>
                </a:solidFill>
                <a:miter/>
              </a:ln>
              <a:blipFill rotWithShape="0">
                <a:blip r:embed="rId3"/>
                <a:srcRect/>
                <a:tile tx="0" ty="0" sx="100000" sy="100000" algn="ctr"/>
              </a:blipFill>
              <a:uFillTx/>
              <a:latin typeface="Arial Black"/>
              <a:ea typeface="Arial Black"/>
            </a:endParaRPr>
          </a:p>
        </p:txBody>
      </p:sp>
      <p:sp>
        <p:nvSpPr>
          <p:cNvPr id="397" name="WordArt 6"/>
          <p:cNvSpPr txBox="1"/>
          <p:nvPr/>
        </p:nvSpPr>
        <p:spPr>
          <a:xfrm>
            <a:off x="457200" y="2895480"/>
            <a:ext cx="2838600" cy="1524240"/>
          </a:xfrm>
          <a:prstGeom prst="rect">
            <a:avLst/>
          </a:prstGeom>
        </p:spPr>
        <p:txBody>
          <a:bodyPr wrap="none" lIns="90000" tIns="46800" rIns="90000" bIns="46800" anchor="t" anchorCtr="1">
            <a:prstTxWarp prst="textCascadeUp">
              <a:avLst>
                <a:gd name="adj" fmla="val 44444"/>
              </a:avLst>
            </a:prstTxWarp>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spc="3">
                <a:ln w="9360">
                  <a:solidFill>
                    <a:srgbClr val="000000"/>
                  </a:solidFill>
                  <a:miter/>
                </a:ln>
                <a:blipFill rotWithShape="0">
                  <a:blip r:embed="rId4"/>
                  <a:srcRect/>
                  <a:tile tx="0" ty="0" sx="100000" sy="100000" algn="ctr"/>
                </a:blipFill>
                <a:uFillTx/>
                <a:latin typeface="Arial Black"/>
              </a:rPr>
              <a:t>Complete</a:t>
            </a:r>
            <a:endParaRPr lang="en-US" sz="1800" b="0" u="none" strike="noStrike" spc="3">
              <a:ln w="9360">
                <a:solidFill>
                  <a:srgbClr val="000000"/>
                </a:solidFill>
                <a:miter/>
              </a:ln>
              <a:blipFill rotWithShape="0">
                <a:blip r:embed="rId4"/>
                <a:srcRect/>
                <a:tile tx="0" ty="0" sx="100000" sy="100000" algn="ctr"/>
              </a:blipFill>
              <a:uFillTx/>
              <a:latin typeface="Arial Black"/>
              <a:ea typeface="Arial Black"/>
            </a:endParaRPr>
          </a:p>
        </p:txBody>
      </p:sp>
      <p:sp>
        <p:nvSpPr>
          <p:cNvPr id="398" name="Line 7"/>
          <p:cNvSpPr/>
          <p:nvPr/>
        </p:nvSpPr>
        <p:spPr>
          <a:xfrm>
            <a:off x="3429000" y="2057400"/>
            <a:ext cx="0" cy="3886200"/>
          </a:xfrm>
          <a:prstGeom prst="line">
            <a:avLst/>
          </a:prstGeom>
          <a:ln w="7632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endParaRPr lang="en-US" sz="1800" b="0" u="none" strike="noStrike">
              <a:solidFill>
                <a:srgbClr val="000000"/>
              </a:solidFill>
              <a:effectLst/>
              <a:uFillTx/>
              <a:latin typeface="Calibri"/>
            </a:endParaRPr>
          </a:p>
        </p:txBody>
      </p:sp>
      <p:sp>
        <p:nvSpPr>
          <p:cNvPr id="399" name="Line 8"/>
          <p:cNvSpPr/>
          <p:nvPr/>
        </p:nvSpPr>
        <p:spPr>
          <a:xfrm>
            <a:off x="6172200" y="2057400"/>
            <a:ext cx="0" cy="3886200"/>
          </a:xfrm>
          <a:prstGeom prst="line">
            <a:avLst/>
          </a:prstGeom>
          <a:ln w="7632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endParaRPr lang="en-US" sz="1800" b="0" u="none" strike="noStrike">
              <a:solidFill>
                <a:srgbClr val="000000"/>
              </a:solidFill>
              <a:effectLst/>
              <a:uFillTx/>
              <a:latin typeface="Calibri"/>
            </a:endParaRPr>
          </a:p>
        </p:txBody>
      </p:sp>
      <p:sp>
        <p:nvSpPr>
          <p:cNvPr id="400" name="WordArt 9"/>
          <p:cNvSpPr txBox="1"/>
          <p:nvPr/>
        </p:nvSpPr>
        <p:spPr>
          <a:xfrm>
            <a:off x="3581280" y="2286000"/>
            <a:ext cx="2362320" cy="1981080"/>
          </a:xfrm>
          <a:prstGeom prst="rect">
            <a:avLst/>
          </a:prstGeom>
        </p:spPr>
        <p:txBody>
          <a:bodyPr wrap="none" lIns="90000" tIns="46800" rIns="90000" bIns="46800" anchor="t" anchorCtr="1">
            <a:prstTxWarp prst="textPlain">
              <a:avLst>
                <a:gd name="adj" fmla="val 50000"/>
              </a:avLst>
            </a:prstTxWarp>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spc="3">
                <a:ln w="19080">
                  <a:solidFill>
                    <a:srgbClr val="99CCFF"/>
                  </a:solidFill>
                  <a:miter/>
                </a:ln>
                <a:solidFill>
                  <a:srgbClr val="0066CC"/>
                </a:solidFill>
                <a:effectLst>
                  <a:outerShdw dist="17819" dir="2700000" rotWithShape="0">
                    <a:srgbClr val="990000"/>
                  </a:outerShdw>
                </a:effectLst>
                <a:uFillTx/>
                <a:latin typeface="Edwardian Script ITC"/>
              </a:rPr>
              <a:t>Task -Based</a:t>
            </a:r>
            <a:endParaRPr lang="en-US" sz="1800" b="0" u="none" strike="noStrike" spc="3">
              <a:ln w="19080">
                <a:solidFill>
                  <a:srgbClr val="99CCFF"/>
                </a:solidFill>
                <a:miter/>
              </a:ln>
              <a:solidFill>
                <a:srgbClr val="0066CC"/>
              </a:solidFill>
              <a:effectLst>
                <a:outerShdw dist="17819" dir="2700000" rotWithShape="0">
                  <a:srgbClr val="990000"/>
                </a:outerShdw>
              </a:effectLst>
              <a:uFillTx/>
              <a:latin typeface="Edwardian Script ITC"/>
              <a:ea typeface="Edwardian Script ITC"/>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spc="3">
                <a:ln w="19080">
                  <a:solidFill>
                    <a:srgbClr val="99CCFF"/>
                  </a:solidFill>
                  <a:miter/>
                </a:ln>
                <a:solidFill>
                  <a:srgbClr val="0066CC"/>
                </a:solidFill>
                <a:effectLst>
                  <a:outerShdw dist="17819" dir="2700000" rotWithShape="0">
                    <a:srgbClr val="990000"/>
                  </a:outerShdw>
                </a:effectLst>
                <a:uFillTx/>
                <a:latin typeface="Edwardian Script ITC"/>
              </a:rPr>
              <a:t>Detailed</a:t>
            </a:r>
            <a:endParaRPr lang="en-US" sz="1800" b="0" u="none" strike="noStrike" spc="3">
              <a:ln w="19080">
                <a:solidFill>
                  <a:srgbClr val="99CCFF"/>
                </a:solidFill>
                <a:miter/>
              </a:ln>
              <a:solidFill>
                <a:srgbClr val="0066CC"/>
              </a:solidFill>
              <a:effectLst>
                <a:outerShdw dist="17819" dir="2700000" rotWithShape="0">
                  <a:srgbClr val="990000"/>
                </a:outerShdw>
              </a:effectLst>
              <a:uFillTx/>
              <a:latin typeface="Edwardian Script ITC"/>
              <a:ea typeface="Edwardian Script ITC"/>
            </a:endParaRPr>
          </a:p>
        </p:txBody>
      </p:sp>
      <p:sp>
        <p:nvSpPr>
          <p:cNvPr id="401" name="WordArt 10"/>
          <p:cNvSpPr txBox="1"/>
          <p:nvPr/>
        </p:nvSpPr>
        <p:spPr>
          <a:xfrm>
            <a:off x="6324480" y="2133720"/>
            <a:ext cx="2210040" cy="2209680"/>
          </a:xfrm>
          <a:prstGeom prst="rect">
            <a:avLst/>
          </a:prstGeom>
        </p:spPr>
        <p:txBody>
          <a:bodyPr wrap="none" lIns="90000" tIns="46800" rIns="90000" bIns="46800" anchor="t" anchorCtr="1">
            <a:prstTxWarp prst="textPlain">
              <a:avLst>
                <a:gd name="adj" fmla="val 50000"/>
              </a:avLst>
            </a:prstTxWarp>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spc="3">
                <a:ln w="19080">
                  <a:solidFill>
                    <a:srgbClr val="99CCFF"/>
                  </a:solidFill>
                  <a:miter/>
                </a:ln>
                <a:solidFill>
                  <a:srgbClr val="0066CC"/>
                </a:solidFill>
                <a:effectLst>
                  <a:outerShdw dist="17819" dir="2700000" rotWithShape="0">
                    <a:srgbClr val="990000"/>
                  </a:outerShdw>
                </a:effectLst>
                <a:uFillTx/>
                <a:latin typeface="Impact"/>
              </a:rPr>
              <a:t>Sizing Based</a:t>
            </a:r>
            <a:endParaRPr lang="en-US" sz="1800" b="0" u="none" strike="noStrike" spc="3">
              <a:ln w="19080">
                <a:solidFill>
                  <a:srgbClr val="99CCFF"/>
                </a:solidFill>
                <a:miter/>
              </a:ln>
              <a:solidFill>
                <a:srgbClr val="0066CC"/>
              </a:solidFill>
              <a:effectLst>
                <a:outerShdw dist="17819" dir="2700000" rotWithShape="0">
                  <a:srgbClr val="990000"/>
                </a:outerShdw>
              </a:effectLst>
              <a:uFillTx/>
              <a:latin typeface="Impact"/>
              <a:ea typeface="Impact"/>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spc="3">
                <a:ln w="19080">
                  <a:solidFill>
                    <a:srgbClr val="99CCFF"/>
                  </a:solidFill>
                  <a:miter/>
                </a:ln>
                <a:solidFill>
                  <a:srgbClr val="0066CC"/>
                </a:solidFill>
                <a:effectLst>
                  <a:outerShdw dist="17819" dir="2700000" rotWithShape="0">
                    <a:srgbClr val="990000"/>
                  </a:outerShdw>
                </a:effectLst>
                <a:uFillTx/>
                <a:latin typeface="Impact"/>
              </a:rPr>
              <a:t>High Level</a:t>
            </a:r>
            <a:endParaRPr lang="en-US" sz="1800" b="0" u="none" strike="noStrike" spc="3">
              <a:ln w="19080">
                <a:solidFill>
                  <a:srgbClr val="99CCFF"/>
                </a:solidFill>
                <a:miter/>
              </a:ln>
              <a:solidFill>
                <a:srgbClr val="0066CC"/>
              </a:solidFill>
              <a:effectLst>
                <a:outerShdw dist="17819" dir="2700000" rotWithShape="0">
                  <a:srgbClr val="990000"/>
                </a:outerShdw>
              </a:effectLst>
              <a:uFillTx/>
              <a:latin typeface="Impact"/>
              <a:ea typeface="Impact"/>
            </a:endParaRPr>
          </a:p>
        </p:txBody>
      </p:sp>
      <p:sp>
        <p:nvSpPr>
          <p:cNvPr id="402" name="WordArt 11"/>
          <p:cNvSpPr txBox="1"/>
          <p:nvPr/>
        </p:nvSpPr>
        <p:spPr>
          <a:xfrm>
            <a:off x="304920" y="380880"/>
            <a:ext cx="1933560" cy="497160"/>
          </a:xfrm>
          <a:prstGeom prst="rect">
            <a:avLst/>
          </a:prstGeom>
        </p:spPr>
        <p:txBody>
          <a:bodyPr wrap="none" lIns="90000" tIns="46800" rIns="90000" bIns="46800" anchor="t" anchorCtr="1">
            <a:prstTxWarp prst="textCascadeUp">
              <a:avLst>
                <a:gd name="adj" fmla="val 44444"/>
              </a:avLst>
            </a:prstTxWarp>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spc="3">
                <a:ln w="9360">
                  <a:solidFill>
                    <a:srgbClr val="000000"/>
                  </a:solidFill>
                  <a:miter/>
                </a:ln>
                <a:gradFill rotWithShape="0">
                  <a:gsLst>
                    <a:gs pos="0">
                      <a:srgbClr val="FFE701"/>
                    </a:gs>
                    <a:gs pos="100000">
                      <a:srgbClr val="FE3E02"/>
                    </a:gs>
                  </a:gsLst>
                  <a:lin ang="5400000"/>
                </a:gradFill>
                <a:uFillTx/>
                <a:latin typeface="Impact"/>
              </a:rPr>
              <a:t>Strategic Estimate</a:t>
            </a:r>
            <a:endParaRPr lang="en-US" sz="2000" b="0" u="none" strike="noStrike" spc="3">
              <a:ln w="9360">
                <a:solidFill>
                  <a:srgbClr val="000000"/>
                </a:solidFill>
                <a:miter/>
              </a:ln>
              <a:gradFill rotWithShape="0">
                <a:gsLst>
                  <a:gs pos="0">
                    <a:srgbClr val="FFE701"/>
                  </a:gs>
                  <a:gs pos="100000">
                    <a:srgbClr val="FE3E02"/>
                  </a:gs>
                </a:gsLst>
                <a:lin ang="5400000"/>
              </a:gradFill>
              <a:uFillTx/>
              <a:latin typeface="Impact"/>
              <a:ea typeface="Impact"/>
            </a:endParaRPr>
          </a:p>
        </p:txBody>
      </p:sp>
      <p:sp>
        <p:nvSpPr>
          <p:cNvPr id="403" name="WordArt 12"/>
          <p:cNvSpPr txBox="1"/>
          <p:nvPr/>
        </p:nvSpPr>
        <p:spPr>
          <a:xfrm>
            <a:off x="395640" y="1698300"/>
            <a:ext cx="2666880" cy="1219320"/>
          </a:xfrm>
          <a:prstGeom prst="rect">
            <a:avLst/>
          </a:prstGeom>
        </p:spPr>
        <p:txBody>
          <a:bodyPr wrap="none" lIns="90000" tIns="46800" rIns="90000" bIns="46800" anchor="t" anchorCtr="1">
            <a:prstTxWarp prst="textCascadeUp">
              <a:avLst>
                <a:gd name="adj" fmla="val 44444"/>
              </a:avLst>
            </a:prstTxWarp>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spc="3" dirty="0">
                <a:ln w="9360">
                  <a:solidFill>
                    <a:srgbClr val="000000"/>
                  </a:solidFill>
                  <a:miter/>
                </a:ln>
                <a:solidFill>
                  <a:srgbClr val="00CCFF"/>
                </a:solidFill>
                <a:uFillTx/>
                <a:latin typeface="Impact"/>
              </a:rPr>
              <a:t>Sizing Estimate</a:t>
            </a:r>
            <a:endParaRPr lang="en-US" sz="1800" b="0" u="none" strike="noStrike" spc="3" dirty="0">
              <a:ln w="9360">
                <a:solidFill>
                  <a:srgbClr val="000000"/>
                </a:solidFill>
                <a:miter/>
              </a:ln>
              <a:solidFill>
                <a:srgbClr val="00CCFF"/>
              </a:solidFill>
              <a:uFillTx/>
              <a:latin typeface="Impact"/>
              <a:ea typeface="Impact"/>
            </a:endParaRPr>
          </a:p>
        </p:txBody>
      </p:sp>
      <p:sp>
        <p:nvSpPr>
          <p:cNvPr id="404" name="Freeform 13"/>
          <p:cNvSpPr/>
          <p:nvPr/>
        </p:nvSpPr>
        <p:spPr>
          <a:xfrm>
            <a:off x="2218608" y="673020"/>
            <a:ext cx="468144" cy="990360"/>
          </a:xfrm>
          <a:custGeom>
            <a:avLst/>
            <a:gdLst>
              <a:gd name="textAreaLeft" fmla="*/ 0 w 876600"/>
              <a:gd name="textAreaRight" fmla="*/ 876960 w 876600"/>
              <a:gd name="textAreaTop" fmla="*/ 0 h 1981080"/>
              <a:gd name="textAreaBottom" fmla="*/ 1981440 h 1981080"/>
              <a:gd name="GluePoint1X" fmla="*/ 0 w 552"/>
              <a:gd name="GluePoint1Y" fmla="*/ 0 h 1248"/>
              <a:gd name="GluePoint2X" fmla="*/ 2147483646 w 552"/>
              <a:gd name="GluePoint2Y" fmla="*/ 2147483646 h 1248"/>
              <a:gd name="GluePoint3X" fmla="*/ 2147483646 w 552"/>
              <a:gd name="GluePoint3Y" fmla="*/ 2147483646 h 1248"/>
            </a:gdLst>
            <a:ahLst/>
            <a:cxnLst>
              <a:cxn ang="0">
                <a:pos x="GluePoint1X" y="GluePoint1Y"/>
              </a:cxn>
              <a:cxn ang="0">
                <a:pos x="GluePoint2X" y="GluePoint2Y"/>
              </a:cxn>
              <a:cxn ang="0">
                <a:pos x="GluePoint3X" y="GluePoint3Y"/>
              </a:cxn>
            </a:cxnLst>
            <a:rect l="textAreaLeft" t="textAreaTop" r="textAreaRight" b="textAreaBottom"/>
            <a:pathLst>
              <a:path w="552" h="1248">
                <a:moveTo>
                  <a:pt x="0" y="0"/>
                </a:moveTo>
                <a:cubicBezTo>
                  <a:pt x="252" y="136"/>
                  <a:pt x="504" y="272"/>
                  <a:pt x="528" y="480"/>
                </a:cubicBezTo>
                <a:cubicBezTo>
                  <a:pt x="552" y="688"/>
                  <a:pt x="208" y="1128"/>
                  <a:pt x="144" y="1248"/>
                </a:cubicBezTo>
              </a:path>
            </a:pathLst>
          </a:custGeom>
          <a:noFill/>
          <a:ln w="63360">
            <a:solidFill>
              <a:srgbClr val="000000"/>
            </a:solidFill>
            <a:round/>
            <a:tailEnd type="arrow" w="med" len="med"/>
          </a:ln>
        </p:spPr>
        <p:style>
          <a:lnRef idx="0">
            <a:scrgbClr r="0" g="0" b="0"/>
          </a:lnRef>
          <a:fillRef idx="0">
            <a:scrgbClr r="0" g="0" b="0"/>
          </a:fillRef>
          <a:effectRef idx="0">
            <a:scrgbClr r="0" g="0" b="0"/>
          </a:effectRef>
          <a:fontRef idx="minor"/>
        </p:style>
        <p:txBody>
          <a:bodyPr wrap="none" lIns="90000" tIns="46800" rIns="90000" bIns="46800" anchor="t">
            <a:noAutofit/>
          </a:bodyPr>
          <a:lstStyle/>
          <a:p>
            <a:endParaRPr lang="en-US" sz="1800" b="0" u="none" strike="noStrike">
              <a:solidFill>
                <a:srgbClr val="000000"/>
              </a:solidFill>
              <a:effectLst/>
              <a:uFillTx/>
              <a:latin typeface="Calibri"/>
            </a:endParaRPr>
          </a:p>
        </p:txBody>
      </p:sp>
      <p:sp>
        <p:nvSpPr>
          <p:cNvPr id="405" name="Freeform 14"/>
          <p:cNvSpPr/>
          <p:nvPr/>
        </p:nvSpPr>
        <p:spPr>
          <a:xfrm>
            <a:off x="3276720" y="1498680"/>
            <a:ext cx="4647960" cy="558720"/>
          </a:xfrm>
          <a:custGeom>
            <a:avLst/>
            <a:gdLst>
              <a:gd name="textAreaLeft" fmla="*/ 0 w 4647960"/>
              <a:gd name="textAreaRight" fmla="*/ 4648320 w 4647960"/>
              <a:gd name="textAreaTop" fmla="*/ 0 h 558720"/>
              <a:gd name="textAreaBottom" fmla="*/ 559080 h 558720"/>
              <a:gd name="GluePoint1X" fmla="*/ 0 w 2928"/>
              <a:gd name="GluePoint1Y" fmla="*/ 2147483646 h 352"/>
              <a:gd name="GluePoint2X" fmla="*/ 2147483646 w 2928"/>
              <a:gd name="GluePoint2Y" fmla="*/ 2147483646 h 352"/>
              <a:gd name="GluePoint3X" fmla="*/ 2147483646 w 2928"/>
              <a:gd name="GluePoint3Y" fmla="*/ 2147483646 h 352"/>
            </a:gdLst>
            <a:ahLst/>
            <a:cxnLst>
              <a:cxn ang="0">
                <a:pos x="GluePoint1X" y="GluePoint1Y"/>
              </a:cxn>
              <a:cxn ang="0">
                <a:pos x="GluePoint2X" y="GluePoint2Y"/>
              </a:cxn>
              <a:cxn ang="0">
                <a:pos x="GluePoint3X" y="GluePoint3Y"/>
              </a:cxn>
            </a:cxnLst>
            <a:rect l="textAreaLeft" t="textAreaTop" r="textAreaRight" b="textAreaBottom"/>
            <a:pathLst>
              <a:path w="2928" h="352">
                <a:moveTo>
                  <a:pt x="0" y="352"/>
                </a:moveTo>
                <a:cubicBezTo>
                  <a:pt x="380" y="192"/>
                  <a:pt x="760" y="32"/>
                  <a:pt x="1248" y="16"/>
                </a:cubicBezTo>
                <a:cubicBezTo>
                  <a:pt x="1736" y="0"/>
                  <a:pt x="2332" y="128"/>
                  <a:pt x="2928" y="256"/>
                </a:cubicBezTo>
              </a:path>
            </a:pathLst>
          </a:custGeom>
          <a:noFill/>
          <a:ln w="63360">
            <a:solidFill>
              <a:srgbClr val="000000"/>
            </a:solidFill>
            <a:round/>
            <a:tailEnd type="triangle" w="med" len="med"/>
          </a:ln>
        </p:spPr>
        <p:style>
          <a:lnRef idx="0">
            <a:scrgbClr r="0" g="0" b="0"/>
          </a:lnRef>
          <a:fillRef idx="0">
            <a:scrgbClr r="0" g="0" b="0"/>
          </a:fillRef>
          <a:effectRef idx="0">
            <a:scrgbClr r="0" g="0" b="0"/>
          </a:effectRef>
          <a:fontRef idx="minor"/>
        </p:style>
        <p:txBody>
          <a:bodyPr wrap="none" lIns="90000" tIns="46800" rIns="90000" bIns="46800" anchor="t">
            <a:noAutofit/>
          </a:bodyPr>
          <a:lstStyle/>
          <a:p>
            <a:endParaRPr lang="en-US" sz="1800" b="0" u="none" strike="noStrike">
              <a:solidFill>
                <a:srgbClr val="000000"/>
              </a:solidFill>
              <a:effectLst/>
              <a:uFillTx/>
              <a:latin typeface="Calibri"/>
            </a:endParaRPr>
          </a:p>
        </p:txBody>
      </p:sp>
      <p:sp>
        <p:nvSpPr>
          <p:cNvPr id="406"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407"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214C48C-AC7E-4266-ACDB-047031F5E507}" type="slidenum">
              <a:rPr lang="en-US" sz="900" b="0" u="none" strike="noStrike">
                <a:solidFill>
                  <a:srgbClr val="595959"/>
                </a:solidFill>
                <a:effectLst/>
                <a:uFillTx/>
                <a:latin typeface="Calibri"/>
              </a:rPr>
              <a:t>46</a:t>
            </a:fld>
            <a:endParaRPr lang="en-US" sz="900" b="0" u="none" strike="noStrike">
              <a:solidFill>
                <a:srgbClr val="000000"/>
              </a:solidFill>
              <a:effectLst/>
              <a:uFillTx/>
              <a:latin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Multiple Methods</a:t>
            </a:r>
          </a:p>
        </p:txBody>
      </p:sp>
      <p:sp>
        <p:nvSpPr>
          <p:cNvPr id="409" name="Rectangle 3"/>
          <p:cNvSpPr/>
          <p:nvPr/>
        </p:nvSpPr>
        <p:spPr>
          <a:xfrm>
            <a:off x="1280880" y="1879560"/>
            <a:ext cx="6518880" cy="2898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900" b="0" u="none" strike="noStrike">
                <a:solidFill>
                  <a:srgbClr val="000000"/>
                </a:solidFill>
                <a:effectLst/>
                <a:uFillTx/>
                <a:latin typeface="Arial"/>
              </a:rPr>
              <a:t>In order to do accurate estimating of projects, more than one </a:t>
            </a:r>
            <a:endParaRPr lang="en-US" sz="1900" b="0" u="none" strike="noStrike">
              <a:solidFill>
                <a:srgbClr val="000000"/>
              </a:solidFill>
              <a:effectLst/>
              <a:uFillTx/>
              <a:latin typeface="Calibri"/>
            </a:endParaRPr>
          </a:p>
        </p:txBody>
      </p:sp>
      <p:sp>
        <p:nvSpPr>
          <p:cNvPr id="410" name="Rectangle 4"/>
          <p:cNvSpPr/>
          <p:nvPr/>
        </p:nvSpPr>
        <p:spPr>
          <a:xfrm>
            <a:off x="927360" y="2133720"/>
            <a:ext cx="6317640" cy="2898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900" b="0" u="none" strike="noStrike">
                <a:solidFill>
                  <a:srgbClr val="000000"/>
                </a:solidFill>
                <a:effectLst/>
                <a:uFillTx/>
                <a:latin typeface="Arial"/>
              </a:rPr>
              <a:t> method will be necessary.  It is also wise to seek help from</a:t>
            </a:r>
            <a:endParaRPr lang="en-US" sz="1900" b="0" u="none" strike="noStrike">
              <a:solidFill>
                <a:srgbClr val="000000"/>
              </a:solidFill>
              <a:effectLst/>
              <a:uFillTx/>
              <a:latin typeface="Calibri"/>
            </a:endParaRPr>
          </a:p>
        </p:txBody>
      </p:sp>
      <p:sp>
        <p:nvSpPr>
          <p:cNvPr id="411" name="Rectangle 5"/>
          <p:cNvSpPr/>
          <p:nvPr/>
        </p:nvSpPr>
        <p:spPr>
          <a:xfrm>
            <a:off x="1023480" y="2444760"/>
            <a:ext cx="6706440" cy="2898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900" b="0" u="none" strike="noStrike">
                <a:solidFill>
                  <a:srgbClr val="000000"/>
                </a:solidFill>
                <a:effectLst/>
                <a:uFillTx/>
                <a:latin typeface="Arial"/>
              </a:rPr>
              <a:t>outside the project team if estimating expertise is not included. </a:t>
            </a:r>
            <a:endParaRPr lang="en-US" sz="1900" b="0" u="none" strike="noStrike">
              <a:solidFill>
                <a:srgbClr val="000000"/>
              </a:solidFill>
              <a:effectLst/>
              <a:uFillTx/>
              <a:latin typeface="Calibri"/>
            </a:endParaRPr>
          </a:p>
        </p:txBody>
      </p:sp>
      <p:sp>
        <p:nvSpPr>
          <p:cNvPr id="412" name="Rectangle 6"/>
          <p:cNvSpPr/>
          <p:nvPr/>
        </p:nvSpPr>
        <p:spPr>
          <a:xfrm>
            <a:off x="1020240" y="2727360"/>
            <a:ext cx="5274360" cy="2898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900" b="0" u="none" strike="noStrike">
                <a:solidFill>
                  <a:srgbClr val="000000"/>
                </a:solidFill>
                <a:effectLst/>
                <a:uFillTx/>
                <a:latin typeface="Arial"/>
              </a:rPr>
              <a:t>Some of the elements of good estimation include:</a:t>
            </a:r>
            <a:endParaRPr lang="en-US" sz="1900" b="0" u="none" strike="noStrike">
              <a:solidFill>
                <a:srgbClr val="000000"/>
              </a:solidFill>
              <a:effectLst/>
              <a:uFillTx/>
              <a:latin typeface="Calibri"/>
            </a:endParaRPr>
          </a:p>
        </p:txBody>
      </p:sp>
      <p:sp>
        <p:nvSpPr>
          <p:cNvPr id="413" name="Rectangle 7"/>
          <p:cNvSpPr/>
          <p:nvPr/>
        </p:nvSpPr>
        <p:spPr>
          <a:xfrm>
            <a:off x="1049040" y="3719520"/>
            <a:ext cx="170640" cy="30528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Arial"/>
              </a:rPr>
              <a:t>P</a:t>
            </a:r>
            <a:endParaRPr lang="en-US" sz="2000" b="0" u="none" strike="noStrike">
              <a:solidFill>
                <a:srgbClr val="000000"/>
              </a:solidFill>
              <a:effectLst/>
              <a:uFillTx/>
              <a:latin typeface="Calibri"/>
            </a:endParaRPr>
          </a:p>
        </p:txBody>
      </p:sp>
      <p:sp>
        <p:nvSpPr>
          <p:cNvPr id="414" name="Rectangle 8"/>
          <p:cNvSpPr/>
          <p:nvPr/>
        </p:nvSpPr>
        <p:spPr>
          <a:xfrm>
            <a:off x="1218960" y="3733920"/>
            <a:ext cx="803880" cy="2898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900" b="0" u="none" strike="noStrike">
                <a:solidFill>
                  <a:srgbClr val="000000"/>
                </a:solidFill>
                <a:effectLst/>
                <a:uFillTx/>
                <a:latin typeface="Arial"/>
              </a:rPr>
              <a:t>EOPLE</a:t>
            </a:r>
            <a:endParaRPr lang="en-US" sz="1900" b="0" u="none" strike="noStrike">
              <a:solidFill>
                <a:srgbClr val="000000"/>
              </a:solidFill>
              <a:effectLst/>
              <a:uFillTx/>
              <a:latin typeface="Calibri"/>
            </a:endParaRPr>
          </a:p>
        </p:txBody>
      </p:sp>
      <p:sp>
        <p:nvSpPr>
          <p:cNvPr id="415" name="Rectangle 9"/>
          <p:cNvSpPr/>
          <p:nvPr/>
        </p:nvSpPr>
        <p:spPr>
          <a:xfrm>
            <a:off x="1818720" y="4022640"/>
            <a:ext cx="817200" cy="2898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900" b="0" u="none" strike="noStrike">
                <a:solidFill>
                  <a:srgbClr val="000000"/>
                </a:solidFill>
                <a:effectLst/>
                <a:uFillTx/>
                <a:latin typeface="Arial"/>
              </a:rPr>
              <a:t>Experts</a:t>
            </a:r>
            <a:endParaRPr lang="en-US" sz="1900" b="0" u="none" strike="noStrike">
              <a:solidFill>
                <a:srgbClr val="000000"/>
              </a:solidFill>
              <a:effectLst/>
              <a:uFillTx/>
              <a:latin typeface="Calibri"/>
            </a:endParaRPr>
          </a:p>
        </p:txBody>
      </p:sp>
      <p:sp>
        <p:nvSpPr>
          <p:cNvPr id="416" name="Rectangle 10"/>
          <p:cNvSpPr/>
          <p:nvPr/>
        </p:nvSpPr>
        <p:spPr>
          <a:xfrm>
            <a:off x="1048320" y="4305240"/>
            <a:ext cx="469080" cy="2898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900" b="0" u="none" strike="noStrike">
                <a:solidFill>
                  <a:srgbClr val="000000"/>
                </a:solidFill>
                <a:effectLst/>
                <a:uFillTx/>
                <a:latin typeface="Arial"/>
              </a:rPr>
              <a:t>       </a:t>
            </a:r>
            <a:endParaRPr lang="en-US" sz="1900" b="0" u="none" strike="noStrike">
              <a:solidFill>
                <a:srgbClr val="000000"/>
              </a:solidFill>
              <a:effectLst/>
              <a:uFillTx/>
              <a:latin typeface="Calibri"/>
            </a:endParaRPr>
          </a:p>
        </p:txBody>
      </p:sp>
      <p:sp>
        <p:nvSpPr>
          <p:cNvPr id="417" name="Rectangle 11"/>
          <p:cNvSpPr/>
          <p:nvPr/>
        </p:nvSpPr>
        <p:spPr>
          <a:xfrm>
            <a:off x="1821960" y="4305240"/>
            <a:ext cx="1686600" cy="2898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900" b="0" u="none" strike="noStrike">
                <a:solidFill>
                  <a:srgbClr val="000000"/>
                </a:solidFill>
                <a:effectLst/>
                <a:uFillTx/>
                <a:latin typeface="Arial"/>
              </a:rPr>
              <a:t>Team Members</a:t>
            </a:r>
            <a:endParaRPr lang="en-US" sz="1900" b="0" u="none" strike="noStrike">
              <a:solidFill>
                <a:srgbClr val="000000"/>
              </a:solidFill>
              <a:effectLst/>
              <a:uFillTx/>
              <a:latin typeface="Calibri"/>
            </a:endParaRPr>
          </a:p>
        </p:txBody>
      </p:sp>
      <p:sp>
        <p:nvSpPr>
          <p:cNvPr id="418" name="Rectangle 12"/>
          <p:cNvSpPr/>
          <p:nvPr/>
        </p:nvSpPr>
        <p:spPr>
          <a:xfrm>
            <a:off x="1009080" y="4925880"/>
            <a:ext cx="1204560" cy="2898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900" b="0" u="none" strike="noStrike">
                <a:solidFill>
                  <a:srgbClr val="000000"/>
                </a:solidFill>
                <a:effectLst/>
                <a:uFillTx/>
                <a:latin typeface="Arial"/>
              </a:rPr>
              <a:t>METHODS</a:t>
            </a:r>
            <a:endParaRPr lang="en-US" sz="1900" b="0" u="none" strike="noStrike">
              <a:solidFill>
                <a:srgbClr val="000000"/>
              </a:solidFill>
              <a:effectLst/>
              <a:uFillTx/>
              <a:latin typeface="Calibri"/>
            </a:endParaRPr>
          </a:p>
        </p:txBody>
      </p:sp>
      <p:sp>
        <p:nvSpPr>
          <p:cNvPr id="419" name="Rectangle 13"/>
          <p:cNvSpPr/>
          <p:nvPr/>
        </p:nvSpPr>
        <p:spPr>
          <a:xfrm>
            <a:off x="1756080" y="5486400"/>
            <a:ext cx="2396160" cy="2898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900" b="0" u="none" strike="noStrike">
                <a:solidFill>
                  <a:srgbClr val="000000"/>
                </a:solidFill>
                <a:effectLst/>
                <a:uFillTx/>
                <a:latin typeface="Arial"/>
              </a:rPr>
              <a:t>Task Based Estimates</a:t>
            </a:r>
            <a:endParaRPr lang="en-US" sz="1900" b="0" u="none" strike="noStrike">
              <a:solidFill>
                <a:srgbClr val="000000"/>
              </a:solidFill>
              <a:effectLst/>
              <a:uFillTx/>
              <a:latin typeface="Calibri"/>
            </a:endParaRPr>
          </a:p>
        </p:txBody>
      </p:sp>
      <p:sp>
        <p:nvSpPr>
          <p:cNvPr id="420" name="Rectangle 14"/>
          <p:cNvSpPr/>
          <p:nvPr/>
        </p:nvSpPr>
        <p:spPr>
          <a:xfrm>
            <a:off x="1789560" y="5181480"/>
            <a:ext cx="1647000" cy="2898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900" b="0" u="none" strike="noStrike">
                <a:solidFill>
                  <a:srgbClr val="000000"/>
                </a:solidFill>
                <a:effectLst/>
                <a:uFillTx/>
                <a:latin typeface="Arial"/>
              </a:rPr>
              <a:t>Sizing Methods</a:t>
            </a:r>
            <a:endParaRPr lang="en-US" sz="1900" b="0" u="none" strike="noStrike">
              <a:solidFill>
                <a:srgbClr val="000000"/>
              </a:solidFill>
              <a:effectLst/>
              <a:uFillTx/>
              <a:latin typeface="Calibri"/>
            </a:endParaRPr>
          </a:p>
        </p:txBody>
      </p:sp>
      <p:sp>
        <p:nvSpPr>
          <p:cNvPr id="421" name="Rectangle 15"/>
          <p:cNvSpPr/>
          <p:nvPr/>
        </p:nvSpPr>
        <p:spPr>
          <a:xfrm>
            <a:off x="1004760" y="6143760"/>
            <a:ext cx="495720" cy="30528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Arial"/>
              </a:rPr>
              <a:t>       </a:t>
            </a:r>
            <a:endParaRPr lang="en-US" sz="2000" b="0" u="none" strike="noStrike">
              <a:solidFill>
                <a:srgbClr val="000000"/>
              </a:solidFill>
              <a:effectLst/>
              <a:uFillTx/>
              <a:latin typeface="Calibri"/>
            </a:endParaRPr>
          </a:p>
        </p:txBody>
      </p:sp>
      <p:sp>
        <p:nvSpPr>
          <p:cNvPr id="422" name="Freeform 16"/>
          <p:cNvSpPr/>
          <p:nvPr/>
        </p:nvSpPr>
        <p:spPr>
          <a:xfrm>
            <a:off x="7101000" y="5162400"/>
            <a:ext cx="858600" cy="709920"/>
          </a:xfrm>
          <a:custGeom>
            <a:avLst/>
            <a:gdLst>
              <a:gd name="textAreaLeft" fmla="*/ 0 w 858600"/>
              <a:gd name="textAreaRight" fmla="*/ 858960 w 858600"/>
              <a:gd name="textAreaTop" fmla="*/ 0 h 709920"/>
              <a:gd name="textAreaBottom" fmla="*/ 710280 h 709920"/>
              <a:gd name="GluePoint1X" fmla="*/ 2147483646 w 2163"/>
              <a:gd name="GluePoint1Y" fmla="*/ 2147483646 h 1790"/>
              <a:gd name="GluePoint2X" fmla="*/ 2147483646 w 2163"/>
              <a:gd name="GluePoint2Y" fmla="*/ 2147483646 h 1790"/>
              <a:gd name="GluePoint3X" fmla="*/ 2147483646 w 2163"/>
              <a:gd name="GluePoint3Y" fmla="*/ 2147483646 h 1790"/>
              <a:gd name="GluePoint4X" fmla="*/ 2147483646 w 2163"/>
              <a:gd name="GluePoint4Y" fmla="*/ 2147483646 h 1790"/>
              <a:gd name="GluePoint5X" fmla="*/ 2147483646 w 2163"/>
              <a:gd name="GluePoint5Y" fmla="*/ 2147483646 h 1790"/>
              <a:gd name="GluePoint6X" fmla="*/ 2147483646 w 2163"/>
              <a:gd name="GluePoint6Y" fmla="*/ 2147483646 h 1790"/>
              <a:gd name="GluePoint7X" fmla="*/ 2147483646 w 2163"/>
              <a:gd name="GluePoint7Y" fmla="*/ 2147483646 h 1790"/>
              <a:gd name="GluePoint8X" fmla="*/ 2147483646 w 2163"/>
              <a:gd name="GluePoint8Y" fmla="*/ 2147483646 h 1790"/>
              <a:gd name="GluePoint9X" fmla="*/ 2147483646 w 2163"/>
              <a:gd name="GluePoint9Y" fmla="*/ 2147483646 h 1790"/>
              <a:gd name="GluePoint10X" fmla="*/ 2147483646 w 2163"/>
              <a:gd name="GluePoint10Y" fmla="*/ 2147483646 h 1790"/>
              <a:gd name="GluePoint11X" fmla="*/ 2147483646 w 2163"/>
              <a:gd name="GluePoint11Y" fmla="*/ 2147483646 h 1790"/>
              <a:gd name="GluePoint12X" fmla="*/ 2147483646 w 2163"/>
              <a:gd name="GluePoint12Y" fmla="*/ 2147483646 h 1790"/>
              <a:gd name="GluePoint13X" fmla="*/ 2147483646 w 2163"/>
              <a:gd name="GluePoint13Y" fmla="*/ 2147483646 h 1790"/>
              <a:gd name="GluePoint14X" fmla="*/ 2147483646 w 2163"/>
              <a:gd name="GluePoint14Y" fmla="*/ 2147483646 h 1790"/>
              <a:gd name="GluePoint15X" fmla="*/ 2147483646 w 2163"/>
              <a:gd name="GluePoint15Y" fmla="*/ 2147483646 h 1790"/>
              <a:gd name="GluePoint16X" fmla="*/ 2147483646 w 2163"/>
              <a:gd name="GluePoint16Y" fmla="*/ 2147483646 h 1790"/>
              <a:gd name="GluePoint17X" fmla="*/ 2147483646 w 2163"/>
              <a:gd name="GluePoint17Y" fmla="*/ 2147483646 h 1790"/>
              <a:gd name="GluePoint18X" fmla="*/ 2147483646 w 2163"/>
              <a:gd name="GluePoint18Y" fmla="*/ 2147483646 h 1790"/>
              <a:gd name="GluePoint19X" fmla="*/ 2147483646 w 2163"/>
              <a:gd name="GluePoint19Y" fmla="*/ 2147483646 h 1790"/>
              <a:gd name="GluePoint20X" fmla="*/ 2147483646 w 2163"/>
              <a:gd name="GluePoint20Y" fmla="*/ 2147483646 h 1790"/>
              <a:gd name="GluePoint21X" fmla="*/ 2147483646 w 2163"/>
              <a:gd name="GluePoint21Y" fmla="*/ 2147483646 h 1790"/>
              <a:gd name="GluePoint22X" fmla="*/ 2147483646 w 2163"/>
              <a:gd name="GluePoint22Y" fmla="*/ 2147483646 h 1790"/>
              <a:gd name="GluePoint23X" fmla="*/ 2147483646 w 2163"/>
              <a:gd name="GluePoint23Y" fmla="*/ 2147483646 h 1790"/>
              <a:gd name="GluePoint24X" fmla="*/ 2147483646 w 2163"/>
              <a:gd name="GluePoint24Y" fmla="*/ 2147483646 h 1790"/>
              <a:gd name="GluePoint25X" fmla="*/ 2147483646 w 2163"/>
              <a:gd name="GluePoint25Y" fmla="*/ 2147483646 h 1790"/>
              <a:gd name="GluePoint26X" fmla="*/ 2147483646 w 2163"/>
              <a:gd name="GluePoint26Y" fmla="*/ 2147483646 h 1790"/>
              <a:gd name="GluePoint27X" fmla="*/ 2147483646 w 2163"/>
              <a:gd name="GluePoint27Y" fmla="*/ 2147483646 h 1790"/>
              <a:gd name="GluePoint28X" fmla="*/ 2147483646 w 2163"/>
              <a:gd name="GluePoint28Y" fmla="*/ 2147483646 h 1790"/>
              <a:gd name="GluePoint29X" fmla="*/ 2147483646 w 2163"/>
              <a:gd name="GluePoint29Y" fmla="*/ 2147483646 h 1790"/>
              <a:gd name="GluePoint30X" fmla="*/ 2147483646 w 2163"/>
              <a:gd name="GluePoint30Y" fmla="*/ 2147483646 h 1790"/>
              <a:gd name="GluePoint31X" fmla="*/ 2147483646 w 2163"/>
              <a:gd name="GluePoint31Y" fmla="*/ 2147483646 h 1790"/>
              <a:gd name="GluePoint32X" fmla="*/ 2147483646 w 2163"/>
              <a:gd name="GluePoint32Y" fmla="*/ 2147483646 h 1790"/>
              <a:gd name="GluePoint33X" fmla="*/ 2147483646 w 2163"/>
              <a:gd name="GluePoint33Y" fmla="*/ 2147483646 h 1790"/>
              <a:gd name="GluePoint34X" fmla="*/ 2147483646 w 2163"/>
              <a:gd name="GluePoint34Y" fmla="*/ 2147483646 h 1790"/>
              <a:gd name="GluePoint35X" fmla="*/ 2147483646 w 2163"/>
              <a:gd name="GluePoint35Y" fmla="*/ 2147483646 h 1790"/>
              <a:gd name="GluePoint36X" fmla="*/ 2147483646 w 2163"/>
              <a:gd name="GluePoint36Y" fmla="*/ 2147483646 h 1790"/>
              <a:gd name="GluePoint37X" fmla="*/ 2147483646 w 2163"/>
              <a:gd name="GluePoint37Y" fmla="*/ 2147483646 h 1790"/>
              <a:gd name="GluePoint38X" fmla="*/ 2147483646 w 2163"/>
              <a:gd name="GluePoint38Y" fmla="*/ 2147483646 h 1790"/>
              <a:gd name="GluePoint39X" fmla="*/ 2147483646 w 2163"/>
              <a:gd name="GluePoint39Y" fmla="*/ 2147483646 h 1790"/>
              <a:gd name="GluePoint40X" fmla="*/ 2147483646 w 2163"/>
              <a:gd name="GluePoint40Y" fmla="*/ 2147483646 h 1790"/>
              <a:gd name="GluePoint41X" fmla="*/ 2147483646 w 2163"/>
              <a:gd name="GluePoint41Y" fmla="*/ 2147483646 h 1790"/>
              <a:gd name="GluePoint42X" fmla="*/ 2147483646 w 2163"/>
              <a:gd name="GluePoint42Y" fmla="*/ 2147483646 h 1790"/>
              <a:gd name="GluePoint43X" fmla="*/ 2147483646 w 2163"/>
              <a:gd name="GluePoint43Y" fmla="*/ 2147483646 h 1790"/>
              <a:gd name="GluePoint44X" fmla="*/ 2147483646 w 2163"/>
              <a:gd name="GluePoint44Y" fmla="*/ 2147483646 h 1790"/>
              <a:gd name="GluePoint45X" fmla="*/ 2147483646 w 2163"/>
              <a:gd name="GluePoint45Y" fmla="*/ 2147483646 h 1790"/>
              <a:gd name="GluePoint46X" fmla="*/ 2147483646 w 2163"/>
              <a:gd name="GluePoint46Y" fmla="*/ 2147483646 h 1790"/>
              <a:gd name="GluePoint47X" fmla="*/ 2147483646 w 2163"/>
              <a:gd name="GluePoint47Y" fmla="*/ 2147483646 h 1790"/>
              <a:gd name="GluePoint48X" fmla="*/ 2147483646 w 2163"/>
              <a:gd name="GluePoint48Y" fmla="*/ 2147483646 h 1790"/>
              <a:gd name="GluePoint49X" fmla="*/ 2147483646 w 2163"/>
              <a:gd name="GluePoint49Y" fmla="*/ 2147483646 h 1790"/>
              <a:gd name="GluePoint50X" fmla="*/ 2147483646 w 2163"/>
              <a:gd name="GluePoint50Y" fmla="*/ 2147483646 h 1790"/>
              <a:gd name="GluePoint51X" fmla="*/ 2147483646 w 2163"/>
              <a:gd name="GluePoint51Y" fmla="*/ 2147483646 h 1790"/>
              <a:gd name="GluePoint52X" fmla="*/ 2147483646 w 2163"/>
              <a:gd name="GluePoint52Y" fmla="*/ 2147483646 h 1790"/>
              <a:gd name="GluePoint53X" fmla="*/ 2147483646 w 2163"/>
              <a:gd name="GluePoint53Y" fmla="*/ 2147483646 h 1790"/>
              <a:gd name="GluePoint54X" fmla="*/ 2147483646 w 2163"/>
              <a:gd name="GluePoint54Y" fmla="*/ 2147483646 h 1790"/>
              <a:gd name="GluePoint55X" fmla="*/ 2147483646 w 2163"/>
              <a:gd name="GluePoint55Y" fmla="*/ 2147483646 h 1790"/>
              <a:gd name="GluePoint56X" fmla="*/ 2147483646 w 2163"/>
              <a:gd name="GluePoint56Y" fmla="*/ 2147483646 h 1790"/>
              <a:gd name="GluePoint57X" fmla="*/ 2147483646 w 2163"/>
              <a:gd name="GluePoint57Y" fmla="*/ 0 h 179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 ang="0">
                <a:pos x="GluePoint50X" y="GluePoint50Y"/>
              </a:cxn>
              <a:cxn ang="0">
                <a:pos x="GluePoint51X" y="GluePoint51Y"/>
              </a:cxn>
              <a:cxn ang="0">
                <a:pos x="GluePoint52X" y="GluePoint52Y"/>
              </a:cxn>
              <a:cxn ang="0">
                <a:pos x="GluePoint53X" y="GluePoint53Y"/>
              </a:cxn>
              <a:cxn ang="0">
                <a:pos x="GluePoint54X" y="GluePoint54Y"/>
              </a:cxn>
              <a:cxn ang="0">
                <a:pos x="GluePoint55X" y="GluePoint55Y"/>
              </a:cxn>
              <a:cxn ang="0">
                <a:pos x="GluePoint56X" y="GluePoint56Y"/>
              </a:cxn>
              <a:cxn ang="0">
                <a:pos x="GluePoint57X" y="GluePoint57Y"/>
              </a:cxn>
            </a:cxnLst>
            <a:rect l="textAreaLeft" t="textAreaTop" r="textAreaRight" b="textAreaBottom"/>
            <a:pathLst>
              <a:path w="2163" h="1790">
                <a:moveTo>
                  <a:pt x="269" y="77"/>
                </a:moveTo>
                <a:lnTo>
                  <a:pt x="273" y="106"/>
                </a:lnTo>
                <a:lnTo>
                  <a:pt x="269" y="132"/>
                </a:lnTo>
                <a:lnTo>
                  <a:pt x="248" y="159"/>
                </a:lnTo>
                <a:lnTo>
                  <a:pt x="44" y="499"/>
                </a:lnTo>
                <a:lnTo>
                  <a:pt x="27" y="525"/>
                </a:lnTo>
                <a:lnTo>
                  <a:pt x="13" y="548"/>
                </a:lnTo>
                <a:lnTo>
                  <a:pt x="2" y="578"/>
                </a:lnTo>
                <a:lnTo>
                  <a:pt x="0" y="605"/>
                </a:lnTo>
                <a:lnTo>
                  <a:pt x="5" y="632"/>
                </a:lnTo>
                <a:lnTo>
                  <a:pt x="15" y="649"/>
                </a:lnTo>
                <a:lnTo>
                  <a:pt x="31" y="663"/>
                </a:lnTo>
                <a:lnTo>
                  <a:pt x="54" y="679"/>
                </a:lnTo>
                <a:lnTo>
                  <a:pt x="128" y="703"/>
                </a:lnTo>
                <a:lnTo>
                  <a:pt x="151" y="711"/>
                </a:lnTo>
                <a:lnTo>
                  <a:pt x="160" y="723"/>
                </a:lnTo>
                <a:lnTo>
                  <a:pt x="158" y="745"/>
                </a:lnTo>
                <a:lnTo>
                  <a:pt x="152" y="763"/>
                </a:lnTo>
                <a:lnTo>
                  <a:pt x="125" y="899"/>
                </a:lnTo>
                <a:lnTo>
                  <a:pt x="127" y="922"/>
                </a:lnTo>
                <a:lnTo>
                  <a:pt x="134" y="927"/>
                </a:lnTo>
                <a:lnTo>
                  <a:pt x="141" y="935"/>
                </a:lnTo>
                <a:lnTo>
                  <a:pt x="200" y="975"/>
                </a:lnTo>
                <a:lnTo>
                  <a:pt x="182" y="999"/>
                </a:lnTo>
                <a:lnTo>
                  <a:pt x="161" y="1025"/>
                </a:lnTo>
                <a:lnTo>
                  <a:pt x="152" y="1052"/>
                </a:lnTo>
                <a:lnTo>
                  <a:pt x="149" y="1078"/>
                </a:lnTo>
                <a:lnTo>
                  <a:pt x="151" y="1103"/>
                </a:lnTo>
                <a:lnTo>
                  <a:pt x="154" y="1115"/>
                </a:lnTo>
                <a:lnTo>
                  <a:pt x="161" y="1125"/>
                </a:lnTo>
                <a:lnTo>
                  <a:pt x="230" y="1177"/>
                </a:lnTo>
                <a:lnTo>
                  <a:pt x="243" y="1190"/>
                </a:lnTo>
                <a:lnTo>
                  <a:pt x="248" y="1211"/>
                </a:lnTo>
                <a:lnTo>
                  <a:pt x="244" y="1232"/>
                </a:lnTo>
                <a:lnTo>
                  <a:pt x="226" y="1265"/>
                </a:lnTo>
                <a:lnTo>
                  <a:pt x="208" y="1297"/>
                </a:lnTo>
                <a:lnTo>
                  <a:pt x="200" y="1338"/>
                </a:lnTo>
                <a:lnTo>
                  <a:pt x="200" y="1364"/>
                </a:lnTo>
                <a:lnTo>
                  <a:pt x="212" y="1394"/>
                </a:lnTo>
                <a:lnTo>
                  <a:pt x="225" y="1421"/>
                </a:lnTo>
                <a:lnTo>
                  <a:pt x="242" y="1446"/>
                </a:lnTo>
                <a:lnTo>
                  <a:pt x="264" y="1473"/>
                </a:lnTo>
                <a:lnTo>
                  <a:pt x="286" y="1499"/>
                </a:lnTo>
                <a:lnTo>
                  <a:pt x="306" y="1514"/>
                </a:lnTo>
                <a:lnTo>
                  <a:pt x="321" y="1524"/>
                </a:lnTo>
                <a:lnTo>
                  <a:pt x="348" y="1543"/>
                </a:lnTo>
                <a:lnTo>
                  <a:pt x="371" y="1550"/>
                </a:lnTo>
                <a:lnTo>
                  <a:pt x="420" y="1558"/>
                </a:lnTo>
                <a:lnTo>
                  <a:pt x="468" y="1561"/>
                </a:lnTo>
                <a:lnTo>
                  <a:pt x="490" y="1561"/>
                </a:lnTo>
                <a:lnTo>
                  <a:pt x="540" y="1558"/>
                </a:lnTo>
                <a:lnTo>
                  <a:pt x="565" y="1557"/>
                </a:lnTo>
                <a:lnTo>
                  <a:pt x="588" y="1554"/>
                </a:lnTo>
                <a:lnTo>
                  <a:pt x="610" y="1554"/>
                </a:lnTo>
                <a:lnTo>
                  <a:pt x="636" y="1548"/>
                </a:lnTo>
                <a:lnTo>
                  <a:pt x="661" y="1546"/>
                </a:lnTo>
                <a:lnTo>
                  <a:pt x="687" y="1543"/>
                </a:lnTo>
                <a:lnTo>
                  <a:pt x="710" y="1548"/>
                </a:lnTo>
                <a:lnTo>
                  <a:pt x="733" y="1554"/>
                </a:lnTo>
                <a:lnTo>
                  <a:pt x="751" y="1558"/>
                </a:lnTo>
                <a:lnTo>
                  <a:pt x="757" y="1580"/>
                </a:lnTo>
                <a:lnTo>
                  <a:pt x="764" y="1605"/>
                </a:lnTo>
                <a:lnTo>
                  <a:pt x="762" y="1630"/>
                </a:lnTo>
                <a:lnTo>
                  <a:pt x="757" y="1790"/>
                </a:lnTo>
                <a:lnTo>
                  <a:pt x="757" y="1788"/>
                </a:lnTo>
                <a:lnTo>
                  <a:pt x="807" y="1759"/>
                </a:lnTo>
                <a:lnTo>
                  <a:pt x="855" y="1729"/>
                </a:lnTo>
                <a:lnTo>
                  <a:pt x="930" y="1681"/>
                </a:lnTo>
                <a:lnTo>
                  <a:pt x="978" y="1652"/>
                </a:lnTo>
                <a:lnTo>
                  <a:pt x="1067" y="1606"/>
                </a:lnTo>
                <a:lnTo>
                  <a:pt x="1195" y="1549"/>
                </a:lnTo>
                <a:lnTo>
                  <a:pt x="1269" y="1523"/>
                </a:lnTo>
                <a:lnTo>
                  <a:pt x="1339" y="1497"/>
                </a:lnTo>
                <a:lnTo>
                  <a:pt x="1412" y="1471"/>
                </a:lnTo>
                <a:lnTo>
                  <a:pt x="1486" y="1442"/>
                </a:lnTo>
                <a:lnTo>
                  <a:pt x="1560" y="1417"/>
                </a:lnTo>
                <a:lnTo>
                  <a:pt x="1605" y="1405"/>
                </a:lnTo>
                <a:lnTo>
                  <a:pt x="1654" y="1399"/>
                </a:lnTo>
                <a:lnTo>
                  <a:pt x="1679" y="1396"/>
                </a:lnTo>
                <a:lnTo>
                  <a:pt x="1702" y="1396"/>
                </a:lnTo>
                <a:lnTo>
                  <a:pt x="1702" y="1341"/>
                </a:lnTo>
                <a:lnTo>
                  <a:pt x="1701" y="1315"/>
                </a:lnTo>
                <a:lnTo>
                  <a:pt x="1702" y="1290"/>
                </a:lnTo>
                <a:lnTo>
                  <a:pt x="1702" y="1265"/>
                </a:lnTo>
                <a:lnTo>
                  <a:pt x="1714" y="1292"/>
                </a:lnTo>
                <a:lnTo>
                  <a:pt x="1730" y="1320"/>
                </a:lnTo>
                <a:lnTo>
                  <a:pt x="1752" y="1343"/>
                </a:lnTo>
                <a:lnTo>
                  <a:pt x="1774" y="1369"/>
                </a:lnTo>
                <a:lnTo>
                  <a:pt x="1774" y="1341"/>
                </a:lnTo>
                <a:lnTo>
                  <a:pt x="1774" y="1315"/>
                </a:lnTo>
                <a:lnTo>
                  <a:pt x="1773" y="1290"/>
                </a:lnTo>
                <a:lnTo>
                  <a:pt x="1774" y="1265"/>
                </a:lnTo>
                <a:lnTo>
                  <a:pt x="1778" y="1236"/>
                </a:lnTo>
                <a:lnTo>
                  <a:pt x="1784" y="1209"/>
                </a:lnTo>
                <a:lnTo>
                  <a:pt x="1793" y="1183"/>
                </a:lnTo>
                <a:lnTo>
                  <a:pt x="1808" y="1157"/>
                </a:lnTo>
                <a:lnTo>
                  <a:pt x="1822" y="1133"/>
                </a:lnTo>
                <a:lnTo>
                  <a:pt x="1853" y="1078"/>
                </a:lnTo>
                <a:lnTo>
                  <a:pt x="1866" y="1052"/>
                </a:lnTo>
                <a:lnTo>
                  <a:pt x="1900" y="972"/>
                </a:lnTo>
                <a:lnTo>
                  <a:pt x="1944" y="869"/>
                </a:lnTo>
                <a:lnTo>
                  <a:pt x="1959" y="842"/>
                </a:lnTo>
                <a:lnTo>
                  <a:pt x="1983" y="789"/>
                </a:lnTo>
                <a:lnTo>
                  <a:pt x="1993" y="763"/>
                </a:lnTo>
                <a:lnTo>
                  <a:pt x="2016" y="711"/>
                </a:lnTo>
                <a:lnTo>
                  <a:pt x="2029" y="681"/>
                </a:lnTo>
                <a:lnTo>
                  <a:pt x="2038" y="657"/>
                </a:lnTo>
                <a:lnTo>
                  <a:pt x="2055" y="605"/>
                </a:lnTo>
                <a:lnTo>
                  <a:pt x="2081" y="499"/>
                </a:lnTo>
                <a:lnTo>
                  <a:pt x="2106" y="392"/>
                </a:lnTo>
                <a:lnTo>
                  <a:pt x="2133" y="289"/>
                </a:lnTo>
                <a:lnTo>
                  <a:pt x="2153" y="181"/>
                </a:lnTo>
                <a:lnTo>
                  <a:pt x="2157" y="103"/>
                </a:lnTo>
                <a:lnTo>
                  <a:pt x="2163" y="0"/>
                </a:lnTo>
                <a:lnTo>
                  <a:pt x="269" y="77"/>
                </a:lnTo>
                <a:close/>
              </a:path>
            </a:pathLst>
          </a:custGeom>
          <a:solidFill>
            <a:srgbClr val="00000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423" name="Freeform 17"/>
          <p:cNvSpPr/>
          <p:nvPr/>
        </p:nvSpPr>
        <p:spPr>
          <a:xfrm>
            <a:off x="7159680" y="4721400"/>
            <a:ext cx="807840" cy="471240"/>
          </a:xfrm>
          <a:custGeom>
            <a:avLst/>
            <a:gdLst>
              <a:gd name="textAreaLeft" fmla="*/ 0 w 807840"/>
              <a:gd name="textAreaRight" fmla="*/ 808200 w 807840"/>
              <a:gd name="textAreaTop" fmla="*/ 0 h 471240"/>
              <a:gd name="textAreaBottom" fmla="*/ 471600 h 471240"/>
              <a:gd name="GluePoint1X" fmla="*/ 2147483646 w 2036"/>
              <a:gd name="GluePoint1Y" fmla="*/ 2147483646 h 1190"/>
              <a:gd name="GluePoint2X" fmla="*/ 2147483646 w 2036"/>
              <a:gd name="GluePoint2Y" fmla="*/ 2147483646 h 1190"/>
              <a:gd name="GluePoint3X" fmla="*/ 2147483646 w 2036"/>
              <a:gd name="GluePoint3Y" fmla="*/ 2147483646 h 1190"/>
              <a:gd name="GluePoint4X" fmla="*/ 2147483646 w 2036"/>
              <a:gd name="GluePoint4Y" fmla="*/ 2147483646 h 1190"/>
              <a:gd name="GluePoint5X" fmla="*/ 2147483646 w 2036"/>
              <a:gd name="GluePoint5Y" fmla="*/ 2147483646 h 1190"/>
              <a:gd name="GluePoint6X" fmla="*/ 2147483646 w 2036"/>
              <a:gd name="GluePoint6Y" fmla="*/ 2147483646 h 1190"/>
              <a:gd name="GluePoint7X" fmla="*/ 2147483646 w 2036"/>
              <a:gd name="GluePoint7Y" fmla="*/ 2147483646 h 1190"/>
              <a:gd name="GluePoint8X" fmla="*/ 2147483646 w 2036"/>
              <a:gd name="GluePoint8Y" fmla="*/ 2147483646 h 1190"/>
              <a:gd name="GluePoint9X" fmla="*/ 2147483646 w 2036"/>
              <a:gd name="GluePoint9Y" fmla="*/ 2147483646 h 1190"/>
              <a:gd name="GluePoint10X" fmla="*/ 2147483646 w 2036"/>
              <a:gd name="GluePoint10Y" fmla="*/ 2147483646 h 1190"/>
              <a:gd name="GluePoint11X" fmla="*/ 2147483646 w 2036"/>
              <a:gd name="GluePoint11Y" fmla="*/ 2147483646 h 1190"/>
              <a:gd name="GluePoint12X" fmla="*/ 2147483646 w 2036"/>
              <a:gd name="GluePoint12Y" fmla="*/ 2147483646 h 1190"/>
              <a:gd name="GluePoint13X" fmla="*/ 2147483646 w 2036"/>
              <a:gd name="GluePoint13Y" fmla="*/ 2147483646 h 1190"/>
              <a:gd name="GluePoint14X" fmla="*/ 2147483646 w 2036"/>
              <a:gd name="GluePoint14Y" fmla="*/ 2147483646 h 1190"/>
              <a:gd name="GluePoint15X" fmla="*/ 2147483646 w 2036"/>
              <a:gd name="GluePoint15Y" fmla="*/ 2147483646 h 1190"/>
              <a:gd name="GluePoint16X" fmla="*/ 2147483646 w 2036"/>
              <a:gd name="GluePoint16Y" fmla="*/ 2147483646 h 1190"/>
              <a:gd name="GluePoint17X" fmla="*/ 2147483646 w 2036"/>
              <a:gd name="GluePoint17Y" fmla="*/ 2147483646 h 1190"/>
              <a:gd name="GluePoint18X" fmla="*/ 2147483646 w 2036"/>
              <a:gd name="GluePoint18Y" fmla="*/ 2147483646 h 1190"/>
              <a:gd name="GluePoint19X" fmla="*/ 2147483646 w 2036"/>
              <a:gd name="GluePoint19Y" fmla="*/ 2147483646 h 1190"/>
              <a:gd name="GluePoint20X" fmla="*/ 2147483646 w 2036"/>
              <a:gd name="GluePoint20Y" fmla="*/ 2147483646 h 1190"/>
              <a:gd name="GluePoint21X" fmla="*/ 2147483646 w 2036"/>
              <a:gd name="GluePoint21Y" fmla="*/ 2147483646 h 1190"/>
              <a:gd name="GluePoint22X" fmla="*/ 2147483646 w 2036"/>
              <a:gd name="GluePoint22Y" fmla="*/ 2147483646 h 1190"/>
              <a:gd name="GluePoint23X" fmla="*/ 2147483646 w 2036"/>
              <a:gd name="GluePoint23Y" fmla="*/ 2147483646 h 1190"/>
              <a:gd name="GluePoint24X" fmla="*/ 2147483646 w 2036"/>
              <a:gd name="GluePoint24Y" fmla="*/ 2147483646 h 1190"/>
              <a:gd name="GluePoint25X" fmla="*/ 2147483646 w 2036"/>
              <a:gd name="GluePoint25Y" fmla="*/ 0 h 1190"/>
              <a:gd name="GluePoint26X" fmla="*/ 2147483646 w 2036"/>
              <a:gd name="GluePoint26Y" fmla="*/ 0 h 1190"/>
              <a:gd name="GluePoint27X" fmla="*/ 2147483646 w 2036"/>
              <a:gd name="GluePoint27Y" fmla="*/ 2147483646 h 1190"/>
              <a:gd name="GluePoint28X" fmla="*/ 2147483646 w 2036"/>
              <a:gd name="GluePoint28Y" fmla="*/ 2147483646 h 1190"/>
              <a:gd name="GluePoint29X" fmla="*/ 2147483646 w 2036"/>
              <a:gd name="GluePoint29Y" fmla="*/ 2147483646 h 1190"/>
              <a:gd name="GluePoint30X" fmla="*/ 2147483646 w 2036"/>
              <a:gd name="GluePoint30Y" fmla="*/ 2147483646 h 1190"/>
              <a:gd name="GluePoint31X" fmla="*/ 2147483646 w 2036"/>
              <a:gd name="GluePoint31Y" fmla="*/ 2147483646 h 1190"/>
              <a:gd name="GluePoint32X" fmla="*/ 2147483646 w 2036"/>
              <a:gd name="GluePoint32Y" fmla="*/ 2147483646 h 1190"/>
              <a:gd name="GluePoint33X" fmla="*/ 2147483646 w 2036"/>
              <a:gd name="GluePoint33Y" fmla="*/ 2147483646 h 1190"/>
              <a:gd name="GluePoint34X" fmla="*/ 2147483646 w 2036"/>
              <a:gd name="GluePoint34Y" fmla="*/ 2147483646 h 1190"/>
              <a:gd name="GluePoint35X" fmla="*/ 2147483646 w 2036"/>
              <a:gd name="GluePoint35Y" fmla="*/ 2147483646 h 1190"/>
              <a:gd name="GluePoint36X" fmla="*/ 0 w 2036"/>
              <a:gd name="GluePoint36Y" fmla="*/ 2147483646 h 1190"/>
              <a:gd name="GluePoint37X" fmla="*/ 2147483646 w 2036"/>
              <a:gd name="GluePoint37Y" fmla="*/ 2147483646 h 1190"/>
              <a:gd name="GluePoint38X" fmla="*/ 2147483646 w 2036"/>
              <a:gd name="GluePoint38Y" fmla="*/ 2147483646 h 1190"/>
              <a:gd name="GluePoint39X" fmla="*/ 2147483646 w 2036"/>
              <a:gd name="GluePoint39Y" fmla="*/ 2147483646 h 1190"/>
              <a:gd name="GluePoint40X" fmla="*/ 2147483646 w 2036"/>
              <a:gd name="GluePoint40Y" fmla="*/ 2147483646 h 1190"/>
              <a:gd name="GluePoint41X" fmla="*/ 2147483646 w 2036"/>
              <a:gd name="GluePoint41Y" fmla="*/ 2147483646 h 1190"/>
              <a:gd name="GluePoint42X" fmla="*/ 2147483646 w 2036"/>
              <a:gd name="GluePoint42Y" fmla="*/ 2147483646 h 1190"/>
              <a:gd name="GluePoint43X" fmla="*/ 2147483646 w 2036"/>
              <a:gd name="GluePoint43Y" fmla="*/ 2147483646 h 1190"/>
              <a:gd name="GluePoint44X" fmla="*/ 2147483646 w 2036"/>
              <a:gd name="GluePoint44Y" fmla="*/ 2147483646 h 1190"/>
              <a:gd name="GluePoint45X" fmla="*/ 2147483646 w 2036"/>
              <a:gd name="GluePoint45Y" fmla="*/ 2147483646 h 1190"/>
              <a:gd name="GluePoint46X" fmla="*/ 2147483646 w 2036"/>
              <a:gd name="GluePoint46Y" fmla="*/ 2147483646 h 1190"/>
              <a:gd name="GluePoint47X" fmla="*/ 2147483646 w 2036"/>
              <a:gd name="GluePoint47Y" fmla="*/ 2147483646 h 1190"/>
              <a:gd name="GluePoint48X" fmla="*/ 2147483646 w 2036"/>
              <a:gd name="GluePoint48Y" fmla="*/ 2147483646 h 119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Lst>
            <a:rect l="textAreaLeft" t="textAreaTop" r="textAreaRight" b="textAreaBottom"/>
            <a:pathLst>
              <a:path w="2036" h="1190">
                <a:moveTo>
                  <a:pt x="2016" y="1112"/>
                </a:moveTo>
                <a:lnTo>
                  <a:pt x="2025" y="1005"/>
                </a:lnTo>
                <a:lnTo>
                  <a:pt x="2031" y="929"/>
                </a:lnTo>
                <a:lnTo>
                  <a:pt x="2032" y="847"/>
                </a:lnTo>
                <a:lnTo>
                  <a:pt x="2032" y="823"/>
                </a:lnTo>
                <a:lnTo>
                  <a:pt x="2036" y="768"/>
                </a:lnTo>
                <a:lnTo>
                  <a:pt x="2036" y="714"/>
                </a:lnTo>
                <a:lnTo>
                  <a:pt x="2031" y="664"/>
                </a:lnTo>
                <a:lnTo>
                  <a:pt x="2027" y="635"/>
                </a:lnTo>
                <a:lnTo>
                  <a:pt x="2018" y="609"/>
                </a:lnTo>
                <a:lnTo>
                  <a:pt x="2006" y="578"/>
                </a:lnTo>
                <a:lnTo>
                  <a:pt x="1994" y="556"/>
                </a:lnTo>
                <a:lnTo>
                  <a:pt x="1979" y="525"/>
                </a:lnTo>
                <a:lnTo>
                  <a:pt x="1960" y="499"/>
                </a:lnTo>
                <a:lnTo>
                  <a:pt x="1944" y="474"/>
                </a:lnTo>
                <a:lnTo>
                  <a:pt x="1928" y="449"/>
                </a:lnTo>
                <a:lnTo>
                  <a:pt x="1911" y="427"/>
                </a:lnTo>
                <a:lnTo>
                  <a:pt x="1894" y="400"/>
                </a:lnTo>
                <a:lnTo>
                  <a:pt x="1868" y="370"/>
                </a:lnTo>
                <a:lnTo>
                  <a:pt x="1842" y="334"/>
                </a:lnTo>
                <a:lnTo>
                  <a:pt x="1805" y="300"/>
                </a:lnTo>
                <a:lnTo>
                  <a:pt x="1785" y="277"/>
                </a:lnTo>
                <a:lnTo>
                  <a:pt x="1722" y="223"/>
                </a:lnTo>
                <a:lnTo>
                  <a:pt x="1670" y="184"/>
                </a:lnTo>
                <a:lnTo>
                  <a:pt x="1605" y="145"/>
                </a:lnTo>
                <a:lnTo>
                  <a:pt x="1558" y="121"/>
                </a:lnTo>
                <a:lnTo>
                  <a:pt x="1511" y="102"/>
                </a:lnTo>
                <a:lnTo>
                  <a:pt x="1462" y="86"/>
                </a:lnTo>
                <a:lnTo>
                  <a:pt x="1437" y="80"/>
                </a:lnTo>
                <a:lnTo>
                  <a:pt x="1389" y="66"/>
                </a:lnTo>
                <a:lnTo>
                  <a:pt x="1364" y="65"/>
                </a:lnTo>
                <a:lnTo>
                  <a:pt x="1340" y="57"/>
                </a:lnTo>
                <a:lnTo>
                  <a:pt x="1291" y="48"/>
                </a:lnTo>
                <a:lnTo>
                  <a:pt x="1268" y="40"/>
                </a:lnTo>
                <a:lnTo>
                  <a:pt x="1243" y="36"/>
                </a:lnTo>
                <a:lnTo>
                  <a:pt x="1192" y="26"/>
                </a:lnTo>
                <a:lnTo>
                  <a:pt x="1146" y="21"/>
                </a:lnTo>
                <a:lnTo>
                  <a:pt x="1096" y="18"/>
                </a:lnTo>
                <a:lnTo>
                  <a:pt x="1071" y="16"/>
                </a:lnTo>
                <a:lnTo>
                  <a:pt x="1048" y="13"/>
                </a:lnTo>
                <a:lnTo>
                  <a:pt x="1000" y="7"/>
                </a:lnTo>
                <a:lnTo>
                  <a:pt x="974" y="7"/>
                </a:lnTo>
                <a:lnTo>
                  <a:pt x="923" y="9"/>
                </a:lnTo>
                <a:lnTo>
                  <a:pt x="855" y="18"/>
                </a:lnTo>
                <a:lnTo>
                  <a:pt x="758" y="24"/>
                </a:lnTo>
                <a:lnTo>
                  <a:pt x="709" y="25"/>
                </a:lnTo>
                <a:lnTo>
                  <a:pt x="686" y="18"/>
                </a:lnTo>
                <a:lnTo>
                  <a:pt x="664" y="16"/>
                </a:lnTo>
                <a:lnTo>
                  <a:pt x="634" y="7"/>
                </a:lnTo>
                <a:lnTo>
                  <a:pt x="588" y="0"/>
                </a:lnTo>
                <a:lnTo>
                  <a:pt x="564" y="0"/>
                </a:lnTo>
                <a:lnTo>
                  <a:pt x="538" y="0"/>
                </a:lnTo>
                <a:lnTo>
                  <a:pt x="514" y="7"/>
                </a:lnTo>
                <a:lnTo>
                  <a:pt x="491" y="16"/>
                </a:lnTo>
                <a:lnTo>
                  <a:pt x="444" y="30"/>
                </a:lnTo>
                <a:lnTo>
                  <a:pt x="423" y="38"/>
                </a:lnTo>
                <a:lnTo>
                  <a:pt x="393" y="51"/>
                </a:lnTo>
                <a:lnTo>
                  <a:pt x="344" y="62"/>
                </a:lnTo>
                <a:lnTo>
                  <a:pt x="322" y="66"/>
                </a:lnTo>
                <a:lnTo>
                  <a:pt x="273" y="77"/>
                </a:lnTo>
                <a:lnTo>
                  <a:pt x="247" y="88"/>
                </a:lnTo>
                <a:lnTo>
                  <a:pt x="203" y="111"/>
                </a:lnTo>
                <a:lnTo>
                  <a:pt x="174" y="135"/>
                </a:lnTo>
                <a:lnTo>
                  <a:pt x="137" y="181"/>
                </a:lnTo>
                <a:lnTo>
                  <a:pt x="118" y="206"/>
                </a:lnTo>
                <a:lnTo>
                  <a:pt x="96" y="238"/>
                </a:lnTo>
                <a:lnTo>
                  <a:pt x="57" y="293"/>
                </a:lnTo>
                <a:lnTo>
                  <a:pt x="38" y="320"/>
                </a:lnTo>
                <a:lnTo>
                  <a:pt x="26" y="340"/>
                </a:lnTo>
                <a:lnTo>
                  <a:pt x="14" y="369"/>
                </a:lnTo>
                <a:lnTo>
                  <a:pt x="5" y="402"/>
                </a:lnTo>
                <a:lnTo>
                  <a:pt x="0" y="450"/>
                </a:lnTo>
                <a:lnTo>
                  <a:pt x="0" y="476"/>
                </a:lnTo>
                <a:lnTo>
                  <a:pt x="12" y="530"/>
                </a:lnTo>
                <a:lnTo>
                  <a:pt x="30" y="559"/>
                </a:lnTo>
                <a:lnTo>
                  <a:pt x="51" y="585"/>
                </a:lnTo>
                <a:lnTo>
                  <a:pt x="73" y="611"/>
                </a:lnTo>
                <a:lnTo>
                  <a:pt x="92" y="637"/>
                </a:lnTo>
                <a:lnTo>
                  <a:pt x="117" y="675"/>
                </a:lnTo>
                <a:lnTo>
                  <a:pt x="126" y="691"/>
                </a:lnTo>
                <a:lnTo>
                  <a:pt x="126" y="717"/>
                </a:lnTo>
                <a:lnTo>
                  <a:pt x="126" y="743"/>
                </a:lnTo>
                <a:lnTo>
                  <a:pt x="118" y="771"/>
                </a:lnTo>
                <a:lnTo>
                  <a:pt x="113" y="797"/>
                </a:lnTo>
                <a:lnTo>
                  <a:pt x="112" y="823"/>
                </a:lnTo>
                <a:lnTo>
                  <a:pt x="109" y="849"/>
                </a:lnTo>
                <a:lnTo>
                  <a:pt x="99" y="900"/>
                </a:lnTo>
                <a:lnTo>
                  <a:pt x="78" y="955"/>
                </a:lnTo>
                <a:lnTo>
                  <a:pt x="53" y="1008"/>
                </a:lnTo>
                <a:lnTo>
                  <a:pt x="47" y="1034"/>
                </a:lnTo>
                <a:lnTo>
                  <a:pt x="44" y="1058"/>
                </a:lnTo>
                <a:lnTo>
                  <a:pt x="47" y="1087"/>
                </a:lnTo>
                <a:lnTo>
                  <a:pt x="53" y="1112"/>
                </a:lnTo>
                <a:lnTo>
                  <a:pt x="96" y="1160"/>
                </a:lnTo>
                <a:lnTo>
                  <a:pt x="109" y="1173"/>
                </a:lnTo>
                <a:lnTo>
                  <a:pt x="122" y="1190"/>
                </a:lnTo>
                <a:lnTo>
                  <a:pt x="2016" y="1112"/>
                </a:lnTo>
                <a:close/>
              </a:path>
            </a:pathLst>
          </a:custGeom>
          <a:solidFill>
            <a:srgbClr val="00000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424" name="Freeform 18"/>
          <p:cNvSpPr/>
          <p:nvPr/>
        </p:nvSpPr>
        <p:spPr>
          <a:xfrm>
            <a:off x="6718320" y="4032360"/>
            <a:ext cx="839880" cy="704880"/>
          </a:xfrm>
          <a:custGeom>
            <a:avLst/>
            <a:gdLst>
              <a:gd name="textAreaLeft" fmla="*/ 0 w 839880"/>
              <a:gd name="textAreaRight" fmla="*/ 840240 w 839880"/>
              <a:gd name="textAreaTop" fmla="*/ 0 h 704880"/>
              <a:gd name="textAreaBottom" fmla="*/ 705240 h 704880"/>
              <a:gd name="GluePoint1X" fmla="*/ 2147483646 w 2116"/>
              <a:gd name="GluePoint1Y" fmla="*/ 2147483646 h 1777"/>
              <a:gd name="GluePoint2X" fmla="*/ 2147483646 w 2116"/>
              <a:gd name="GluePoint2Y" fmla="*/ 2147483646 h 1777"/>
              <a:gd name="GluePoint3X" fmla="*/ 2147483646 w 2116"/>
              <a:gd name="GluePoint3Y" fmla="*/ 2147483646 h 1777"/>
              <a:gd name="GluePoint4X" fmla="*/ 2147483646 w 2116"/>
              <a:gd name="GluePoint4Y" fmla="*/ 2147483646 h 1777"/>
              <a:gd name="GluePoint5X" fmla="*/ 2147483646 w 2116"/>
              <a:gd name="GluePoint5Y" fmla="*/ 2147483646 h 1777"/>
              <a:gd name="GluePoint6X" fmla="*/ 2147483646 w 2116"/>
              <a:gd name="GluePoint6Y" fmla="*/ 2147483646 h 1777"/>
              <a:gd name="GluePoint7X" fmla="*/ 2147483646 w 2116"/>
              <a:gd name="GluePoint7Y" fmla="*/ 2147483646 h 1777"/>
              <a:gd name="GluePoint8X" fmla="*/ 2147483646 w 2116"/>
              <a:gd name="GluePoint8Y" fmla="*/ 2147483646 h 1777"/>
              <a:gd name="GluePoint9X" fmla="*/ 2147483646 w 2116"/>
              <a:gd name="GluePoint9Y" fmla="*/ 2147483646 h 1777"/>
              <a:gd name="GluePoint10X" fmla="*/ 2147483646 w 2116"/>
              <a:gd name="GluePoint10Y" fmla="*/ 2147483646 h 1777"/>
              <a:gd name="GluePoint11X" fmla="*/ 2147483646 w 2116"/>
              <a:gd name="GluePoint11Y" fmla="*/ 2147483646 h 1777"/>
              <a:gd name="GluePoint12X" fmla="*/ 2147483646 w 2116"/>
              <a:gd name="GluePoint12Y" fmla="*/ 2147483646 h 1777"/>
              <a:gd name="GluePoint13X" fmla="*/ 2147483646 w 2116"/>
              <a:gd name="GluePoint13Y" fmla="*/ 2147483646 h 1777"/>
              <a:gd name="GluePoint14X" fmla="*/ 2147483646 w 2116"/>
              <a:gd name="GluePoint14Y" fmla="*/ 2147483646 h 1777"/>
              <a:gd name="GluePoint15X" fmla="*/ 2147483646 w 2116"/>
              <a:gd name="GluePoint15Y" fmla="*/ 2147483646 h 1777"/>
              <a:gd name="GluePoint16X" fmla="*/ 2147483646 w 2116"/>
              <a:gd name="GluePoint16Y" fmla="*/ 2147483646 h 1777"/>
              <a:gd name="GluePoint17X" fmla="*/ 2147483646 w 2116"/>
              <a:gd name="GluePoint17Y" fmla="*/ 2147483646 h 1777"/>
              <a:gd name="GluePoint18X" fmla="*/ 2147483646 w 2116"/>
              <a:gd name="GluePoint18Y" fmla="*/ 2147483646 h 1777"/>
              <a:gd name="GluePoint19X" fmla="*/ 2147483646 w 2116"/>
              <a:gd name="GluePoint19Y" fmla="*/ 2147483646 h 1777"/>
              <a:gd name="GluePoint20X" fmla="*/ 2147483646 w 2116"/>
              <a:gd name="GluePoint20Y" fmla="*/ 2147483646 h 1777"/>
              <a:gd name="GluePoint21X" fmla="*/ 2147483646 w 2116"/>
              <a:gd name="GluePoint21Y" fmla="*/ 2147483646 h 1777"/>
              <a:gd name="GluePoint22X" fmla="*/ 2147483646 w 2116"/>
              <a:gd name="GluePoint22Y" fmla="*/ 2147483646 h 1777"/>
              <a:gd name="GluePoint23X" fmla="*/ 2147483646 w 2116"/>
              <a:gd name="GluePoint23Y" fmla="*/ 2147483646 h 1777"/>
              <a:gd name="GluePoint24X" fmla="*/ 2147483646 w 2116"/>
              <a:gd name="GluePoint24Y" fmla="*/ 2147483646 h 1777"/>
              <a:gd name="GluePoint25X" fmla="*/ 2147483646 w 2116"/>
              <a:gd name="GluePoint25Y" fmla="*/ 2147483646 h 1777"/>
              <a:gd name="GluePoint26X" fmla="*/ 2147483646 w 2116"/>
              <a:gd name="GluePoint26Y" fmla="*/ 2147483646 h 1777"/>
              <a:gd name="GluePoint27X" fmla="*/ 2147483646 w 2116"/>
              <a:gd name="GluePoint27Y" fmla="*/ 2147483646 h 1777"/>
              <a:gd name="GluePoint28X" fmla="*/ 2147483646 w 2116"/>
              <a:gd name="GluePoint28Y" fmla="*/ 2147483646 h 1777"/>
              <a:gd name="GluePoint29X" fmla="*/ 2147483646 w 2116"/>
              <a:gd name="GluePoint29Y" fmla="*/ 2147483646 h 1777"/>
              <a:gd name="GluePoint30X" fmla="*/ 2147483646 w 2116"/>
              <a:gd name="GluePoint30Y" fmla="*/ 2147483646 h 1777"/>
              <a:gd name="GluePoint31X" fmla="*/ 2147483646 w 2116"/>
              <a:gd name="GluePoint31Y" fmla="*/ 2147483646 h 1777"/>
              <a:gd name="GluePoint32X" fmla="*/ 2147483646 w 2116"/>
              <a:gd name="GluePoint32Y" fmla="*/ 2147483646 h 1777"/>
              <a:gd name="GluePoint33X" fmla="*/ 2147483646 w 2116"/>
              <a:gd name="GluePoint33Y" fmla="*/ 2147483646 h 1777"/>
              <a:gd name="GluePoint34X" fmla="*/ 2147483646 w 2116"/>
              <a:gd name="GluePoint34Y" fmla="*/ 2147483646 h 1777"/>
              <a:gd name="GluePoint35X" fmla="*/ 2147483646 w 2116"/>
              <a:gd name="GluePoint35Y" fmla="*/ 2147483646 h 1777"/>
              <a:gd name="GluePoint36X" fmla="*/ 2147483646 w 2116"/>
              <a:gd name="GluePoint36Y" fmla="*/ 2147483646 h 1777"/>
              <a:gd name="GluePoint37X" fmla="*/ 2147483646 w 2116"/>
              <a:gd name="GluePoint37Y" fmla="*/ 2147483646 h 1777"/>
              <a:gd name="GluePoint38X" fmla="*/ 2147483646 w 2116"/>
              <a:gd name="GluePoint38Y" fmla="*/ 2147483646 h 1777"/>
              <a:gd name="GluePoint39X" fmla="*/ 2147483646 w 2116"/>
              <a:gd name="GluePoint39Y" fmla="*/ 2147483646 h 1777"/>
              <a:gd name="GluePoint40X" fmla="*/ 2147483646 w 2116"/>
              <a:gd name="GluePoint40Y" fmla="*/ 2147483646 h 1777"/>
              <a:gd name="GluePoint41X" fmla="*/ 2147483646 w 2116"/>
              <a:gd name="GluePoint41Y" fmla="*/ 2147483646 h 1777"/>
              <a:gd name="GluePoint42X" fmla="*/ 2147483646 w 2116"/>
              <a:gd name="GluePoint42Y" fmla="*/ 2147483646 h 1777"/>
              <a:gd name="GluePoint43X" fmla="*/ 2147483646 w 2116"/>
              <a:gd name="GluePoint43Y" fmla="*/ 2147483646 h 1777"/>
              <a:gd name="GluePoint44X" fmla="*/ 2147483646 w 2116"/>
              <a:gd name="GluePoint44Y" fmla="*/ 2147483646 h 1777"/>
              <a:gd name="GluePoint45X" fmla="*/ 2147483646 w 2116"/>
              <a:gd name="GluePoint45Y" fmla="*/ 2147483646 h 177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Lst>
            <a:rect l="textAreaLeft" t="textAreaTop" r="textAreaRight" b="textAreaBottom"/>
            <a:pathLst>
              <a:path w="2116" h="1777">
                <a:moveTo>
                  <a:pt x="222" y="379"/>
                </a:moveTo>
                <a:lnTo>
                  <a:pt x="217" y="406"/>
                </a:lnTo>
                <a:lnTo>
                  <a:pt x="195" y="433"/>
                </a:lnTo>
                <a:lnTo>
                  <a:pt x="52" y="608"/>
                </a:lnTo>
                <a:lnTo>
                  <a:pt x="27" y="631"/>
                </a:lnTo>
                <a:lnTo>
                  <a:pt x="13" y="652"/>
                </a:lnTo>
                <a:lnTo>
                  <a:pt x="5" y="668"/>
                </a:lnTo>
                <a:lnTo>
                  <a:pt x="0" y="694"/>
                </a:lnTo>
                <a:lnTo>
                  <a:pt x="1" y="721"/>
                </a:lnTo>
                <a:lnTo>
                  <a:pt x="6" y="746"/>
                </a:lnTo>
                <a:lnTo>
                  <a:pt x="26" y="776"/>
                </a:lnTo>
                <a:lnTo>
                  <a:pt x="52" y="790"/>
                </a:lnTo>
                <a:lnTo>
                  <a:pt x="75" y="802"/>
                </a:lnTo>
                <a:lnTo>
                  <a:pt x="99" y="804"/>
                </a:lnTo>
                <a:lnTo>
                  <a:pt x="123" y="803"/>
                </a:lnTo>
                <a:lnTo>
                  <a:pt x="147" y="802"/>
                </a:lnTo>
                <a:lnTo>
                  <a:pt x="136" y="884"/>
                </a:lnTo>
                <a:lnTo>
                  <a:pt x="116" y="926"/>
                </a:lnTo>
                <a:lnTo>
                  <a:pt x="110" y="940"/>
                </a:lnTo>
                <a:lnTo>
                  <a:pt x="97" y="955"/>
                </a:lnTo>
                <a:lnTo>
                  <a:pt x="101" y="981"/>
                </a:lnTo>
                <a:lnTo>
                  <a:pt x="114" y="1002"/>
                </a:lnTo>
                <a:lnTo>
                  <a:pt x="132" y="1021"/>
                </a:lnTo>
                <a:lnTo>
                  <a:pt x="147" y="1038"/>
                </a:lnTo>
                <a:lnTo>
                  <a:pt x="129" y="1064"/>
                </a:lnTo>
                <a:lnTo>
                  <a:pt x="125" y="1090"/>
                </a:lnTo>
                <a:lnTo>
                  <a:pt x="125" y="1100"/>
                </a:lnTo>
                <a:lnTo>
                  <a:pt x="127" y="1111"/>
                </a:lnTo>
                <a:lnTo>
                  <a:pt x="138" y="1116"/>
                </a:lnTo>
                <a:lnTo>
                  <a:pt x="147" y="1117"/>
                </a:lnTo>
                <a:lnTo>
                  <a:pt x="173" y="1117"/>
                </a:lnTo>
                <a:lnTo>
                  <a:pt x="190" y="1126"/>
                </a:lnTo>
                <a:lnTo>
                  <a:pt x="203" y="1139"/>
                </a:lnTo>
                <a:lnTo>
                  <a:pt x="209" y="1152"/>
                </a:lnTo>
                <a:lnTo>
                  <a:pt x="220" y="1168"/>
                </a:lnTo>
                <a:lnTo>
                  <a:pt x="220" y="1195"/>
                </a:lnTo>
                <a:lnTo>
                  <a:pt x="220" y="1222"/>
                </a:lnTo>
                <a:lnTo>
                  <a:pt x="216" y="1246"/>
                </a:lnTo>
                <a:lnTo>
                  <a:pt x="208" y="1258"/>
                </a:lnTo>
                <a:lnTo>
                  <a:pt x="199" y="1272"/>
                </a:lnTo>
                <a:lnTo>
                  <a:pt x="195" y="1299"/>
                </a:lnTo>
                <a:lnTo>
                  <a:pt x="191" y="1327"/>
                </a:lnTo>
                <a:lnTo>
                  <a:pt x="196" y="1358"/>
                </a:lnTo>
                <a:lnTo>
                  <a:pt x="207" y="1381"/>
                </a:lnTo>
                <a:lnTo>
                  <a:pt x="220" y="1407"/>
                </a:lnTo>
                <a:lnTo>
                  <a:pt x="242" y="1431"/>
                </a:lnTo>
                <a:lnTo>
                  <a:pt x="269" y="1459"/>
                </a:lnTo>
                <a:lnTo>
                  <a:pt x="293" y="1474"/>
                </a:lnTo>
                <a:lnTo>
                  <a:pt x="321" y="1480"/>
                </a:lnTo>
                <a:lnTo>
                  <a:pt x="339" y="1484"/>
                </a:lnTo>
                <a:lnTo>
                  <a:pt x="389" y="1484"/>
                </a:lnTo>
                <a:lnTo>
                  <a:pt x="414" y="1480"/>
                </a:lnTo>
                <a:lnTo>
                  <a:pt x="488" y="1468"/>
                </a:lnTo>
                <a:lnTo>
                  <a:pt x="511" y="1465"/>
                </a:lnTo>
                <a:lnTo>
                  <a:pt x="535" y="1464"/>
                </a:lnTo>
                <a:lnTo>
                  <a:pt x="561" y="1464"/>
                </a:lnTo>
                <a:lnTo>
                  <a:pt x="585" y="1468"/>
                </a:lnTo>
                <a:lnTo>
                  <a:pt x="609" y="1475"/>
                </a:lnTo>
                <a:lnTo>
                  <a:pt x="657" y="1478"/>
                </a:lnTo>
                <a:lnTo>
                  <a:pt x="679" y="1474"/>
                </a:lnTo>
                <a:lnTo>
                  <a:pt x="696" y="1471"/>
                </a:lnTo>
                <a:lnTo>
                  <a:pt x="705" y="1475"/>
                </a:lnTo>
                <a:lnTo>
                  <a:pt x="707" y="1490"/>
                </a:lnTo>
                <a:lnTo>
                  <a:pt x="707" y="1504"/>
                </a:lnTo>
                <a:lnTo>
                  <a:pt x="707" y="1540"/>
                </a:lnTo>
                <a:lnTo>
                  <a:pt x="707" y="1590"/>
                </a:lnTo>
                <a:lnTo>
                  <a:pt x="707" y="1695"/>
                </a:lnTo>
                <a:lnTo>
                  <a:pt x="707" y="1773"/>
                </a:lnTo>
                <a:lnTo>
                  <a:pt x="705" y="1777"/>
                </a:lnTo>
                <a:lnTo>
                  <a:pt x="729" y="1749"/>
                </a:lnTo>
                <a:lnTo>
                  <a:pt x="777" y="1713"/>
                </a:lnTo>
                <a:lnTo>
                  <a:pt x="825" y="1687"/>
                </a:lnTo>
                <a:lnTo>
                  <a:pt x="876" y="1669"/>
                </a:lnTo>
                <a:lnTo>
                  <a:pt x="945" y="1638"/>
                </a:lnTo>
                <a:lnTo>
                  <a:pt x="1019" y="1612"/>
                </a:lnTo>
                <a:lnTo>
                  <a:pt x="1141" y="1575"/>
                </a:lnTo>
                <a:lnTo>
                  <a:pt x="1239" y="1548"/>
                </a:lnTo>
                <a:lnTo>
                  <a:pt x="1311" y="1530"/>
                </a:lnTo>
                <a:lnTo>
                  <a:pt x="1383" y="1519"/>
                </a:lnTo>
                <a:lnTo>
                  <a:pt x="1421" y="1514"/>
                </a:lnTo>
                <a:lnTo>
                  <a:pt x="1424" y="1515"/>
                </a:lnTo>
                <a:lnTo>
                  <a:pt x="1411" y="1480"/>
                </a:lnTo>
                <a:lnTo>
                  <a:pt x="1407" y="1459"/>
                </a:lnTo>
                <a:lnTo>
                  <a:pt x="1403" y="1433"/>
                </a:lnTo>
                <a:lnTo>
                  <a:pt x="1403" y="1407"/>
                </a:lnTo>
                <a:lnTo>
                  <a:pt x="1402" y="1355"/>
                </a:lnTo>
                <a:lnTo>
                  <a:pt x="1403" y="1327"/>
                </a:lnTo>
                <a:lnTo>
                  <a:pt x="1407" y="1302"/>
                </a:lnTo>
                <a:lnTo>
                  <a:pt x="1430" y="1279"/>
                </a:lnTo>
                <a:lnTo>
                  <a:pt x="1463" y="1258"/>
                </a:lnTo>
                <a:lnTo>
                  <a:pt x="1480" y="1243"/>
                </a:lnTo>
                <a:lnTo>
                  <a:pt x="1507" y="1222"/>
                </a:lnTo>
                <a:lnTo>
                  <a:pt x="1540" y="1188"/>
                </a:lnTo>
                <a:lnTo>
                  <a:pt x="1579" y="1143"/>
                </a:lnTo>
                <a:lnTo>
                  <a:pt x="1619" y="1091"/>
                </a:lnTo>
                <a:lnTo>
                  <a:pt x="1645" y="1059"/>
                </a:lnTo>
                <a:lnTo>
                  <a:pt x="1658" y="1041"/>
                </a:lnTo>
                <a:lnTo>
                  <a:pt x="1680" y="1010"/>
                </a:lnTo>
                <a:lnTo>
                  <a:pt x="1701" y="975"/>
                </a:lnTo>
                <a:lnTo>
                  <a:pt x="1712" y="957"/>
                </a:lnTo>
                <a:lnTo>
                  <a:pt x="1722" y="933"/>
                </a:lnTo>
                <a:lnTo>
                  <a:pt x="1728" y="905"/>
                </a:lnTo>
                <a:lnTo>
                  <a:pt x="1747" y="908"/>
                </a:lnTo>
                <a:lnTo>
                  <a:pt x="1797" y="909"/>
                </a:lnTo>
                <a:lnTo>
                  <a:pt x="1821" y="913"/>
                </a:lnTo>
                <a:lnTo>
                  <a:pt x="1847" y="911"/>
                </a:lnTo>
                <a:lnTo>
                  <a:pt x="1874" y="905"/>
                </a:lnTo>
                <a:lnTo>
                  <a:pt x="1906" y="892"/>
                </a:lnTo>
                <a:lnTo>
                  <a:pt x="1921" y="878"/>
                </a:lnTo>
                <a:lnTo>
                  <a:pt x="1950" y="853"/>
                </a:lnTo>
                <a:lnTo>
                  <a:pt x="1974" y="824"/>
                </a:lnTo>
                <a:lnTo>
                  <a:pt x="1997" y="796"/>
                </a:lnTo>
                <a:lnTo>
                  <a:pt x="2013" y="772"/>
                </a:lnTo>
                <a:lnTo>
                  <a:pt x="2037" y="728"/>
                </a:lnTo>
                <a:lnTo>
                  <a:pt x="2051" y="694"/>
                </a:lnTo>
                <a:lnTo>
                  <a:pt x="2062" y="670"/>
                </a:lnTo>
                <a:lnTo>
                  <a:pt x="2077" y="614"/>
                </a:lnTo>
                <a:lnTo>
                  <a:pt x="2085" y="588"/>
                </a:lnTo>
                <a:lnTo>
                  <a:pt x="2090" y="511"/>
                </a:lnTo>
                <a:lnTo>
                  <a:pt x="2103" y="353"/>
                </a:lnTo>
                <a:lnTo>
                  <a:pt x="2107" y="298"/>
                </a:lnTo>
                <a:lnTo>
                  <a:pt x="2110" y="274"/>
                </a:lnTo>
                <a:lnTo>
                  <a:pt x="2115" y="217"/>
                </a:lnTo>
                <a:lnTo>
                  <a:pt x="2115" y="191"/>
                </a:lnTo>
                <a:lnTo>
                  <a:pt x="2116" y="141"/>
                </a:lnTo>
                <a:lnTo>
                  <a:pt x="2116" y="89"/>
                </a:lnTo>
                <a:lnTo>
                  <a:pt x="2110" y="64"/>
                </a:lnTo>
                <a:lnTo>
                  <a:pt x="2103" y="42"/>
                </a:lnTo>
                <a:lnTo>
                  <a:pt x="2077" y="15"/>
                </a:lnTo>
                <a:lnTo>
                  <a:pt x="2062" y="10"/>
                </a:lnTo>
                <a:lnTo>
                  <a:pt x="2037" y="0"/>
                </a:lnTo>
                <a:lnTo>
                  <a:pt x="1991" y="6"/>
                </a:lnTo>
                <a:lnTo>
                  <a:pt x="1934" y="15"/>
                </a:lnTo>
                <a:lnTo>
                  <a:pt x="1895" y="32"/>
                </a:lnTo>
                <a:lnTo>
                  <a:pt x="1869" y="42"/>
                </a:lnTo>
                <a:lnTo>
                  <a:pt x="1843" y="64"/>
                </a:lnTo>
                <a:lnTo>
                  <a:pt x="222" y="379"/>
                </a:lnTo>
                <a:close/>
              </a:path>
            </a:pathLst>
          </a:custGeom>
          <a:solidFill>
            <a:srgbClr val="00000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425" name="Freeform 19"/>
          <p:cNvSpPr/>
          <p:nvPr/>
        </p:nvSpPr>
        <p:spPr>
          <a:xfrm>
            <a:off x="6775560" y="3728880"/>
            <a:ext cx="682560" cy="452520"/>
          </a:xfrm>
          <a:custGeom>
            <a:avLst/>
            <a:gdLst>
              <a:gd name="textAreaLeft" fmla="*/ 0 w 682560"/>
              <a:gd name="textAreaRight" fmla="*/ 682920 w 682560"/>
              <a:gd name="textAreaTop" fmla="*/ 0 h 452520"/>
              <a:gd name="textAreaBottom" fmla="*/ 452880 h 452520"/>
              <a:gd name="GluePoint1X" fmla="*/ 2147483646 w 1720"/>
              <a:gd name="GluePoint1Y" fmla="*/ 2147483646 h 1141"/>
              <a:gd name="GluePoint2X" fmla="*/ 2147483646 w 1720"/>
              <a:gd name="GluePoint2Y" fmla="*/ 2147483646 h 1141"/>
              <a:gd name="GluePoint3X" fmla="*/ 2147483646 w 1720"/>
              <a:gd name="GluePoint3Y" fmla="*/ 2147483646 h 1141"/>
              <a:gd name="GluePoint4X" fmla="*/ 2147483646 w 1720"/>
              <a:gd name="GluePoint4Y" fmla="*/ 2147483646 h 1141"/>
              <a:gd name="GluePoint5X" fmla="*/ 2147483646 w 1720"/>
              <a:gd name="GluePoint5Y" fmla="*/ 2147483646 h 1141"/>
              <a:gd name="GluePoint6X" fmla="*/ 2147483646 w 1720"/>
              <a:gd name="GluePoint6Y" fmla="*/ 2147483646 h 1141"/>
              <a:gd name="GluePoint7X" fmla="*/ 2147483646 w 1720"/>
              <a:gd name="GluePoint7Y" fmla="*/ 2147483646 h 1141"/>
              <a:gd name="GluePoint8X" fmla="*/ 2147483646 w 1720"/>
              <a:gd name="GluePoint8Y" fmla="*/ 2147483646 h 1141"/>
              <a:gd name="GluePoint9X" fmla="*/ 2147483646 w 1720"/>
              <a:gd name="GluePoint9Y" fmla="*/ 2147483646 h 1141"/>
              <a:gd name="GluePoint10X" fmla="*/ 2147483646 w 1720"/>
              <a:gd name="GluePoint10Y" fmla="*/ 2147483646 h 1141"/>
              <a:gd name="GluePoint11X" fmla="*/ 2147483646 w 1720"/>
              <a:gd name="GluePoint11Y" fmla="*/ 2147483646 h 1141"/>
              <a:gd name="GluePoint12X" fmla="*/ 2147483646 w 1720"/>
              <a:gd name="GluePoint12Y" fmla="*/ 2147483646 h 1141"/>
              <a:gd name="GluePoint13X" fmla="*/ 2147483646 w 1720"/>
              <a:gd name="GluePoint13Y" fmla="*/ 0 h 1141"/>
              <a:gd name="GluePoint14X" fmla="*/ 2147483646 w 1720"/>
              <a:gd name="GluePoint14Y" fmla="*/ 2147483646 h 1141"/>
              <a:gd name="GluePoint15X" fmla="*/ 2147483646 w 1720"/>
              <a:gd name="GluePoint15Y" fmla="*/ 2147483646 h 1141"/>
              <a:gd name="GluePoint16X" fmla="*/ 2147483646 w 1720"/>
              <a:gd name="GluePoint16Y" fmla="*/ 2147483646 h 1141"/>
              <a:gd name="GluePoint17X" fmla="*/ 2147483646 w 1720"/>
              <a:gd name="GluePoint17Y" fmla="*/ 2147483646 h 1141"/>
              <a:gd name="GluePoint18X" fmla="*/ 2147483646 w 1720"/>
              <a:gd name="GluePoint18Y" fmla="*/ 2147483646 h 1141"/>
              <a:gd name="GluePoint19X" fmla="*/ 2147483646 w 1720"/>
              <a:gd name="GluePoint19Y" fmla="*/ 2147483646 h 1141"/>
              <a:gd name="GluePoint20X" fmla="*/ 2147483646 w 1720"/>
              <a:gd name="GluePoint20Y" fmla="*/ 2147483646 h 1141"/>
              <a:gd name="GluePoint21X" fmla="*/ 2147483646 w 1720"/>
              <a:gd name="GluePoint21Y" fmla="*/ 2147483646 h 1141"/>
              <a:gd name="GluePoint22X" fmla="*/ 2147483646 w 1720"/>
              <a:gd name="GluePoint22Y" fmla="*/ 2147483646 h 1141"/>
              <a:gd name="GluePoint23X" fmla="*/ 2147483646 w 1720"/>
              <a:gd name="GluePoint23Y" fmla="*/ 2147483646 h 1141"/>
              <a:gd name="GluePoint24X" fmla="*/ 2147483646 w 1720"/>
              <a:gd name="GluePoint24Y" fmla="*/ 2147483646 h 1141"/>
              <a:gd name="GluePoint25X" fmla="*/ 2147483646 w 1720"/>
              <a:gd name="GluePoint25Y" fmla="*/ 2147483646 h 1141"/>
              <a:gd name="GluePoint26X" fmla="*/ 2147483646 w 1720"/>
              <a:gd name="GluePoint26Y" fmla="*/ 2147483646 h 1141"/>
              <a:gd name="GluePoint27X" fmla="*/ 2147483646 w 1720"/>
              <a:gd name="GluePoint27Y" fmla="*/ 2147483646 h 1141"/>
              <a:gd name="GluePoint28X" fmla="*/ 2147483646 w 1720"/>
              <a:gd name="GluePoint28Y" fmla="*/ 2147483646 h 1141"/>
              <a:gd name="GluePoint29X" fmla="*/ 2147483646 w 1720"/>
              <a:gd name="GluePoint29Y" fmla="*/ 2147483646 h 1141"/>
              <a:gd name="GluePoint30X" fmla="*/ 2147483646 w 1720"/>
              <a:gd name="GluePoint30Y" fmla="*/ 2147483646 h 1141"/>
              <a:gd name="GluePoint31X" fmla="*/ 2147483646 w 1720"/>
              <a:gd name="GluePoint31Y" fmla="*/ 2147483646 h 1141"/>
              <a:gd name="GluePoint32X" fmla="*/ 2147483646 w 1720"/>
              <a:gd name="GluePoint32Y" fmla="*/ 2147483646 h 1141"/>
              <a:gd name="GluePoint33X" fmla="*/ 0 w 1720"/>
              <a:gd name="GluePoint33Y" fmla="*/ 2147483646 h 1141"/>
              <a:gd name="GluePoint34X" fmla="*/ 2147483646 w 1720"/>
              <a:gd name="GluePoint34Y" fmla="*/ 2147483646 h 1141"/>
              <a:gd name="GluePoint35X" fmla="*/ 2147483646 w 1720"/>
              <a:gd name="GluePoint35Y" fmla="*/ 2147483646 h 1141"/>
              <a:gd name="GluePoint36X" fmla="*/ 2147483646 w 1720"/>
              <a:gd name="GluePoint36Y" fmla="*/ 2147483646 h 1141"/>
              <a:gd name="GluePoint37X" fmla="*/ 2147483646 w 1720"/>
              <a:gd name="GluePoint37Y" fmla="*/ 2147483646 h 1141"/>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Lst>
            <a:rect l="textAreaLeft" t="textAreaTop" r="textAreaRight" b="textAreaBottom"/>
            <a:pathLst>
              <a:path w="1720" h="1141">
                <a:moveTo>
                  <a:pt x="1701" y="826"/>
                </a:moveTo>
                <a:lnTo>
                  <a:pt x="1718" y="772"/>
                </a:lnTo>
                <a:lnTo>
                  <a:pt x="1720" y="748"/>
                </a:lnTo>
                <a:lnTo>
                  <a:pt x="1714" y="706"/>
                </a:lnTo>
                <a:lnTo>
                  <a:pt x="1705" y="666"/>
                </a:lnTo>
                <a:lnTo>
                  <a:pt x="1679" y="585"/>
                </a:lnTo>
                <a:lnTo>
                  <a:pt x="1657" y="532"/>
                </a:lnTo>
                <a:lnTo>
                  <a:pt x="1639" y="495"/>
                </a:lnTo>
                <a:lnTo>
                  <a:pt x="1611" y="451"/>
                </a:lnTo>
                <a:lnTo>
                  <a:pt x="1580" y="406"/>
                </a:lnTo>
                <a:lnTo>
                  <a:pt x="1545" y="362"/>
                </a:lnTo>
                <a:lnTo>
                  <a:pt x="1503" y="325"/>
                </a:lnTo>
                <a:lnTo>
                  <a:pt x="1459" y="273"/>
                </a:lnTo>
                <a:lnTo>
                  <a:pt x="1387" y="216"/>
                </a:lnTo>
                <a:lnTo>
                  <a:pt x="1338" y="181"/>
                </a:lnTo>
                <a:lnTo>
                  <a:pt x="1265" y="141"/>
                </a:lnTo>
                <a:lnTo>
                  <a:pt x="1195" y="107"/>
                </a:lnTo>
                <a:lnTo>
                  <a:pt x="1144" y="85"/>
                </a:lnTo>
                <a:lnTo>
                  <a:pt x="1071" y="60"/>
                </a:lnTo>
                <a:lnTo>
                  <a:pt x="1000" y="39"/>
                </a:lnTo>
                <a:lnTo>
                  <a:pt x="951" y="27"/>
                </a:lnTo>
                <a:lnTo>
                  <a:pt x="881" y="17"/>
                </a:lnTo>
                <a:lnTo>
                  <a:pt x="806" y="14"/>
                </a:lnTo>
                <a:lnTo>
                  <a:pt x="730" y="10"/>
                </a:lnTo>
                <a:lnTo>
                  <a:pt x="635" y="4"/>
                </a:lnTo>
                <a:lnTo>
                  <a:pt x="589" y="0"/>
                </a:lnTo>
                <a:lnTo>
                  <a:pt x="540" y="4"/>
                </a:lnTo>
                <a:lnTo>
                  <a:pt x="493" y="4"/>
                </a:lnTo>
                <a:lnTo>
                  <a:pt x="444" y="12"/>
                </a:lnTo>
                <a:lnTo>
                  <a:pt x="393" y="19"/>
                </a:lnTo>
                <a:lnTo>
                  <a:pt x="346" y="28"/>
                </a:lnTo>
                <a:lnTo>
                  <a:pt x="272" y="52"/>
                </a:lnTo>
                <a:lnTo>
                  <a:pt x="246" y="60"/>
                </a:lnTo>
                <a:lnTo>
                  <a:pt x="228" y="66"/>
                </a:lnTo>
                <a:lnTo>
                  <a:pt x="185" y="89"/>
                </a:lnTo>
                <a:lnTo>
                  <a:pt x="168" y="101"/>
                </a:lnTo>
                <a:lnTo>
                  <a:pt x="151" y="111"/>
                </a:lnTo>
                <a:lnTo>
                  <a:pt x="127" y="132"/>
                </a:lnTo>
                <a:lnTo>
                  <a:pt x="104" y="157"/>
                </a:lnTo>
                <a:lnTo>
                  <a:pt x="91" y="173"/>
                </a:lnTo>
                <a:lnTo>
                  <a:pt x="86" y="182"/>
                </a:lnTo>
                <a:lnTo>
                  <a:pt x="73" y="203"/>
                </a:lnTo>
                <a:lnTo>
                  <a:pt x="57" y="234"/>
                </a:lnTo>
                <a:lnTo>
                  <a:pt x="47" y="269"/>
                </a:lnTo>
                <a:lnTo>
                  <a:pt x="40" y="285"/>
                </a:lnTo>
                <a:lnTo>
                  <a:pt x="34" y="314"/>
                </a:lnTo>
                <a:lnTo>
                  <a:pt x="26" y="376"/>
                </a:lnTo>
                <a:lnTo>
                  <a:pt x="26" y="400"/>
                </a:lnTo>
                <a:lnTo>
                  <a:pt x="31" y="424"/>
                </a:lnTo>
                <a:lnTo>
                  <a:pt x="40" y="451"/>
                </a:lnTo>
                <a:lnTo>
                  <a:pt x="43" y="459"/>
                </a:lnTo>
                <a:lnTo>
                  <a:pt x="53" y="475"/>
                </a:lnTo>
                <a:lnTo>
                  <a:pt x="57" y="481"/>
                </a:lnTo>
                <a:lnTo>
                  <a:pt x="66" y="490"/>
                </a:lnTo>
                <a:lnTo>
                  <a:pt x="82" y="506"/>
                </a:lnTo>
                <a:lnTo>
                  <a:pt x="100" y="517"/>
                </a:lnTo>
                <a:lnTo>
                  <a:pt x="75" y="560"/>
                </a:lnTo>
                <a:lnTo>
                  <a:pt x="62" y="585"/>
                </a:lnTo>
                <a:lnTo>
                  <a:pt x="49" y="612"/>
                </a:lnTo>
                <a:lnTo>
                  <a:pt x="43" y="634"/>
                </a:lnTo>
                <a:lnTo>
                  <a:pt x="36" y="662"/>
                </a:lnTo>
                <a:lnTo>
                  <a:pt x="21" y="719"/>
                </a:lnTo>
                <a:lnTo>
                  <a:pt x="10" y="773"/>
                </a:lnTo>
                <a:lnTo>
                  <a:pt x="5" y="825"/>
                </a:lnTo>
                <a:lnTo>
                  <a:pt x="4" y="851"/>
                </a:lnTo>
                <a:lnTo>
                  <a:pt x="0" y="904"/>
                </a:lnTo>
                <a:lnTo>
                  <a:pt x="5" y="960"/>
                </a:lnTo>
                <a:lnTo>
                  <a:pt x="13" y="983"/>
                </a:lnTo>
                <a:lnTo>
                  <a:pt x="30" y="1007"/>
                </a:lnTo>
                <a:lnTo>
                  <a:pt x="60" y="1053"/>
                </a:lnTo>
                <a:lnTo>
                  <a:pt x="75" y="1081"/>
                </a:lnTo>
                <a:lnTo>
                  <a:pt x="82" y="1115"/>
                </a:lnTo>
                <a:lnTo>
                  <a:pt x="82" y="1141"/>
                </a:lnTo>
                <a:lnTo>
                  <a:pt x="1701" y="826"/>
                </a:lnTo>
                <a:close/>
              </a:path>
            </a:pathLst>
          </a:custGeom>
          <a:solidFill>
            <a:srgbClr val="00000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426" name="Freeform 20"/>
          <p:cNvSpPr/>
          <p:nvPr/>
        </p:nvSpPr>
        <p:spPr>
          <a:xfrm>
            <a:off x="5641920" y="3699000"/>
            <a:ext cx="735120" cy="915840"/>
          </a:xfrm>
          <a:custGeom>
            <a:avLst/>
            <a:gdLst>
              <a:gd name="textAreaLeft" fmla="*/ 0 w 735120"/>
              <a:gd name="textAreaRight" fmla="*/ 735480 w 735120"/>
              <a:gd name="textAreaTop" fmla="*/ 0 h 915840"/>
              <a:gd name="textAreaBottom" fmla="*/ 916200 h 915840"/>
              <a:gd name="GluePoint1X" fmla="*/ 2147483646 w 1852"/>
              <a:gd name="GluePoint1Y" fmla="*/ 2147483646 h 2307"/>
              <a:gd name="GluePoint2X" fmla="*/ 2147483646 w 1852"/>
              <a:gd name="GluePoint2Y" fmla="*/ 2147483646 h 2307"/>
              <a:gd name="GluePoint3X" fmla="*/ 2147483646 w 1852"/>
              <a:gd name="GluePoint3Y" fmla="*/ 2147483646 h 2307"/>
              <a:gd name="GluePoint4X" fmla="*/ 2147483646 w 1852"/>
              <a:gd name="GluePoint4Y" fmla="*/ 2147483646 h 2307"/>
              <a:gd name="GluePoint5X" fmla="*/ 2147483646 w 1852"/>
              <a:gd name="GluePoint5Y" fmla="*/ 2147483646 h 2307"/>
              <a:gd name="GluePoint6X" fmla="*/ 2147483646 w 1852"/>
              <a:gd name="GluePoint6Y" fmla="*/ 2147483646 h 2307"/>
              <a:gd name="GluePoint7X" fmla="*/ 2147483646 w 1852"/>
              <a:gd name="GluePoint7Y" fmla="*/ 2147483646 h 2307"/>
              <a:gd name="GluePoint8X" fmla="*/ 2147483646 w 1852"/>
              <a:gd name="GluePoint8Y" fmla="*/ 2147483646 h 2307"/>
              <a:gd name="GluePoint9X" fmla="*/ 2147483646 w 1852"/>
              <a:gd name="GluePoint9Y" fmla="*/ 2147483646 h 2307"/>
              <a:gd name="GluePoint10X" fmla="*/ 2147483646 w 1852"/>
              <a:gd name="GluePoint10Y" fmla="*/ 2147483646 h 2307"/>
              <a:gd name="GluePoint11X" fmla="*/ 2147483646 w 1852"/>
              <a:gd name="GluePoint11Y" fmla="*/ 2147483646 h 2307"/>
              <a:gd name="GluePoint12X" fmla="*/ 2147483646 w 1852"/>
              <a:gd name="GluePoint12Y" fmla="*/ 2147483646 h 2307"/>
              <a:gd name="GluePoint13X" fmla="*/ 2147483646 w 1852"/>
              <a:gd name="GluePoint13Y" fmla="*/ 2147483646 h 2307"/>
              <a:gd name="GluePoint14X" fmla="*/ 2147483646 w 1852"/>
              <a:gd name="GluePoint14Y" fmla="*/ 2147483646 h 2307"/>
              <a:gd name="GluePoint15X" fmla="*/ 2147483646 w 1852"/>
              <a:gd name="GluePoint15Y" fmla="*/ 2147483646 h 2307"/>
              <a:gd name="GluePoint16X" fmla="*/ 2147483646 w 1852"/>
              <a:gd name="GluePoint16Y" fmla="*/ 2147483646 h 2307"/>
              <a:gd name="GluePoint17X" fmla="*/ 2147483646 w 1852"/>
              <a:gd name="GluePoint17Y" fmla="*/ 2147483646 h 2307"/>
              <a:gd name="GluePoint18X" fmla="*/ 2147483646 w 1852"/>
              <a:gd name="GluePoint18Y" fmla="*/ 2147483646 h 2307"/>
              <a:gd name="GluePoint19X" fmla="*/ 2147483646 w 1852"/>
              <a:gd name="GluePoint19Y" fmla="*/ 2147483646 h 2307"/>
              <a:gd name="GluePoint20X" fmla="*/ 2147483646 w 1852"/>
              <a:gd name="GluePoint20Y" fmla="*/ 2147483646 h 2307"/>
              <a:gd name="GluePoint21X" fmla="*/ 2147483646 w 1852"/>
              <a:gd name="GluePoint21Y" fmla="*/ 2147483646 h 2307"/>
              <a:gd name="GluePoint22X" fmla="*/ 2147483646 w 1852"/>
              <a:gd name="GluePoint22Y" fmla="*/ 2147483646 h 2307"/>
              <a:gd name="GluePoint23X" fmla="*/ 2147483646 w 1852"/>
              <a:gd name="GluePoint23Y" fmla="*/ 2147483646 h 2307"/>
              <a:gd name="GluePoint24X" fmla="*/ 2147483646 w 1852"/>
              <a:gd name="GluePoint24Y" fmla="*/ 2147483646 h 2307"/>
              <a:gd name="GluePoint25X" fmla="*/ 2147483646 w 1852"/>
              <a:gd name="GluePoint25Y" fmla="*/ 2147483646 h 2307"/>
              <a:gd name="GluePoint26X" fmla="*/ 2147483646 w 1852"/>
              <a:gd name="GluePoint26Y" fmla="*/ 2147483646 h 2307"/>
              <a:gd name="GluePoint27X" fmla="*/ 2147483646 w 1852"/>
              <a:gd name="GluePoint27Y" fmla="*/ 2147483646 h 2307"/>
              <a:gd name="GluePoint28X" fmla="*/ 2147483646 w 1852"/>
              <a:gd name="GluePoint28Y" fmla="*/ 2147483646 h 2307"/>
              <a:gd name="GluePoint29X" fmla="*/ 2147483646 w 1852"/>
              <a:gd name="GluePoint29Y" fmla="*/ 2147483646 h 2307"/>
              <a:gd name="GluePoint30X" fmla="*/ 2147483646 w 1852"/>
              <a:gd name="GluePoint30Y" fmla="*/ 2147483646 h 2307"/>
              <a:gd name="GluePoint31X" fmla="*/ 2147483646 w 1852"/>
              <a:gd name="GluePoint31Y" fmla="*/ 2147483646 h 2307"/>
              <a:gd name="GluePoint32X" fmla="*/ 2147483646 w 1852"/>
              <a:gd name="GluePoint32Y" fmla="*/ 2147483646 h 2307"/>
              <a:gd name="GluePoint33X" fmla="*/ 2147483646 w 1852"/>
              <a:gd name="GluePoint33Y" fmla="*/ 2147483646 h 2307"/>
              <a:gd name="GluePoint34X" fmla="*/ 2147483646 w 1852"/>
              <a:gd name="GluePoint34Y" fmla="*/ 2147483646 h 2307"/>
              <a:gd name="GluePoint35X" fmla="*/ 2147483646 w 1852"/>
              <a:gd name="GluePoint35Y" fmla="*/ 2147483646 h 2307"/>
              <a:gd name="GluePoint36X" fmla="*/ 2147483646 w 1852"/>
              <a:gd name="GluePoint36Y" fmla="*/ 2147483646 h 2307"/>
              <a:gd name="GluePoint37X" fmla="*/ 2147483646 w 1852"/>
              <a:gd name="GluePoint37Y" fmla="*/ 2147483646 h 2307"/>
              <a:gd name="GluePoint38X" fmla="*/ 2147483646 w 1852"/>
              <a:gd name="GluePoint38Y" fmla="*/ 2147483646 h 2307"/>
              <a:gd name="GluePoint39X" fmla="*/ 2147483646 w 1852"/>
              <a:gd name="GluePoint39Y" fmla="*/ 2147483646 h 2307"/>
              <a:gd name="GluePoint40X" fmla="*/ 2147483646 w 1852"/>
              <a:gd name="GluePoint40Y" fmla="*/ 2147483646 h 2307"/>
              <a:gd name="GluePoint41X" fmla="*/ 2147483646 w 1852"/>
              <a:gd name="GluePoint41Y" fmla="*/ 2147483646 h 2307"/>
              <a:gd name="GluePoint42X" fmla="*/ 2147483646 w 1852"/>
              <a:gd name="GluePoint42Y" fmla="*/ 2147483646 h 2307"/>
              <a:gd name="GluePoint43X" fmla="*/ 2147483646 w 1852"/>
              <a:gd name="GluePoint43Y" fmla="*/ 2147483646 h 2307"/>
              <a:gd name="GluePoint44X" fmla="*/ 2147483646 w 1852"/>
              <a:gd name="GluePoint44Y" fmla="*/ 2147483646 h 2307"/>
              <a:gd name="GluePoint45X" fmla="*/ 2147483646 w 1852"/>
              <a:gd name="GluePoint45Y" fmla="*/ 2147483646 h 2307"/>
              <a:gd name="GluePoint46X" fmla="*/ 2147483646 w 1852"/>
              <a:gd name="GluePoint46Y" fmla="*/ 2147483646 h 2307"/>
              <a:gd name="GluePoint47X" fmla="*/ 2147483646 w 1852"/>
              <a:gd name="GluePoint47Y" fmla="*/ 2147483646 h 2307"/>
              <a:gd name="GluePoint48X" fmla="*/ 2147483646 w 1852"/>
              <a:gd name="GluePoint48Y" fmla="*/ 2147483646 h 2307"/>
              <a:gd name="GluePoint49X" fmla="*/ 2147483646 w 1852"/>
              <a:gd name="GluePoint49Y" fmla="*/ 2147483646 h 2307"/>
              <a:gd name="GluePoint50X" fmla="*/ 2147483646 w 1852"/>
              <a:gd name="GluePoint50Y" fmla="*/ 2147483646 h 2307"/>
              <a:gd name="GluePoint51X" fmla="*/ 2147483646 w 1852"/>
              <a:gd name="GluePoint51Y" fmla="*/ 2147483646 h 2307"/>
              <a:gd name="GluePoint52X" fmla="*/ 2147483646 w 1852"/>
              <a:gd name="GluePoint52Y" fmla="*/ 2147483646 h 2307"/>
              <a:gd name="GluePoint53X" fmla="*/ 2147483646 w 1852"/>
              <a:gd name="GluePoint53Y" fmla="*/ 2147483646 h 2307"/>
              <a:gd name="GluePoint54X" fmla="*/ 2147483646 w 1852"/>
              <a:gd name="GluePoint54Y" fmla="*/ 2147483646 h 2307"/>
              <a:gd name="GluePoint55X" fmla="*/ 2147483646 w 1852"/>
              <a:gd name="GluePoint55Y" fmla="*/ 2147483646 h 2307"/>
              <a:gd name="GluePoint56X" fmla="*/ 2147483646 w 1852"/>
              <a:gd name="GluePoint56Y" fmla="*/ 2147483646 h 2307"/>
              <a:gd name="GluePoint57X" fmla="*/ 2147483646 w 1852"/>
              <a:gd name="GluePoint57Y" fmla="*/ 2147483646 h 2307"/>
              <a:gd name="GluePoint58X" fmla="*/ 2147483646 w 1852"/>
              <a:gd name="GluePoint58Y" fmla="*/ 2147483646 h 2307"/>
              <a:gd name="GluePoint59X" fmla="*/ 2147483646 w 1852"/>
              <a:gd name="GluePoint59Y" fmla="*/ 2147483646 h 2307"/>
              <a:gd name="GluePoint60X" fmla="*/ 2147483646 w 1852"/>
              <a:gd name="GluePoint60Y" fmla="*/ 2147483646 h 2307"/>
              <a:gd name="GluePoint61X" fmla="*/ 2147483646 w 1852"/>
              <a:gd name="GluePoint61Y" fmla="*/ 2147483646 h 230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 ang="0">
                <a:pos x="GluePoint50X" y="GluePoint50Y"/>
              </a:cxn>
              <a:cxn ang="0">
                <a:pos x="GluePoint51X" y="GluePoint51Y"/>
              </a:cxn>
              <a:cxn ang="0">
                <a:pos x="GluePoint52X" y="GluePoint52Y"/>
              </a:cxn>
              <a:cxn ang="0">
                <a:pos x="GluePoint53X" y="GluePoint53Y"/>
              </a:cxn>
              <a:cxn ang="0">
                <a:pos x="GluePoint54X" y="GluePoint54Y"/>
              </a:cxn>
              <a:cxn ang="0">
                <a:pos x="GluePoint55X" y="GluePoint55Y"/>
              </a:cxn>
              <a:cxn ang="0">
                <a:pos x="GluePoint56X" y="GluePoint56Y"/>
              </a:cxn>
              <a:cxn ang="0">
                <a:pos x="GluePoint57X" y="GluePoint57Y"/>
              </a:cxn>
              <a:cxn ang="0">
                <a:pos x="GluePoint58X" y="GluePoint58Y"/>
              </a:cxn>
              <a:cxn ang="0">
                <a:pos x="GluePoint59X" y="GluePoint59Y"/>
              </a:cxn>
              <a:cxn ang="0">
                <a:pos x="GluePoint60X" y="GluePoint60Y"/>
              </a:cxn>
              <a:cxn ang="0">
                <a:pos x="GluePoint61X" y="GluePoint61Y"/>
              </a:cxn>
            </a:cxnLst>
            <a:rect l="textAreaLeft" t="textAreaTop" r="textAreaRight" b="textAreaBottom"/>
            <a:pathLst>
              <a:path w="1852" h="2307">
                <a:moveTo>
                  <a:pt x="129" y="1610"/>
                </a:moveTo>
                <a:lnTo>
                  <a:pt x="98" y="1598"/>
                </a:lnTo>
                <a:lnTo>
                  <a:pt x="75" y="1588"/>
                </a:lnTo>
                <a:lnTo>
                  <a:pt x="50" y="1577"/>
                </a:lnTo>
                <a:lnTo>
                  <a:pt x="32" y="1559"/>
                </a:lnTo>
                <a:lnTo>
                  <a:pt x="15" y="1532"/>
                </a:lnTo>
                <a:lnTo>
                  <a:pt x="10" y="1506"/>
                </a:lnTo>
                <a:lnTo>
                  <a:pt x="10" y="1479"/>
                </a:lnTo>
                <a:lnTo>
                  <a:pt x="11" y="1453"/>
                </a:lnTo>
                <a:lnTo>
                  <a:pt x="15" y="1427"/>
                </a:lnTo>
                <a:lnTo>
                  <a:pt x="24" y="1398"/>
                </a:lnTo>
                <a:lnTo>
                  <a:pt x="49" y="1324"/>
                </a:lnTo>
                <a:lnTo>
                  <a:pt x="0" y="1086"/>
                </a:lnTo>
                <a:lnTo>
                  <a:pt x="0" y="1060"/>
                </a:lnTo>
                <a:lnTo>
                  <a:pt x="6" y="1036"/>
                </a:lnTo>
                <a:lnTo>
                  <a:pt x="24" y="1012"/>
                </a:lnTo>
                <a:lnTo>
                  <a:pt x="50" y="1008"/>
                </a:lnTo>
                <a:lnTo>
                  <a:pt x="67" y="1019"/>
                </a:lnTo>
                <a:lnTo>
                  <a:pt x="72" y="1036"/>
                </a:lnTo>
                <a:lnTo>
                  <a:pt x="146" y="1011"/>
                </a:lnTo>
                <a:lnTo>
                  <a:pt x="172" y="1089"/>
                </a:lnTo>
                <a:lnTo>
                  <a:pt x="155" y="1108"/>
                </a:lnTo>
                <a:lnTo>
                  <a:pt x="142" y="1136"/>
                </a:lnTo>
                <a:lnTo>
                  <a:pt x="136" y="1157"/>
                </a:lnTo>
                <a:lnTo>
                  <a:pt x="128" y="1190"/>
                </a:lnTo>
                <a:lnTo>
                  <a:pt x="120" y="1218"/>
                </a:lnTo>
                <a:lnTo>
                  <a:pt x="98" y="1112"/>
                </a:lnTo>
                <a:lnTo>
                  <a:pt x="97" y="1113"/>
                </a:lnTo>
                <a:lnTo>
                  <a:pt x="172" y="1089"/>
                </a:lnTo>
                <a:lnTo>
                  <a:pt x="146" y="1011"/>
                </a:lnTo>
                <a:lnTo>
                  <a:pt x="145" y="902"/>
                </a:lnTo>
                <a:lnTo>
                  <a:pt x="97" y="877"/>
                </a:lnTo>
                <a:lnTo>
                  <a:pt x="71" y="849"/>
                </a:lnTo>
                <a:lnTo>
                  <a:pt x="49" y="824"/>
                </a:lnTo>
                <a:lnTo>
                  <a:pt x="37" y="794"/>
                </a:lnTo>
                <a:lnTo>
                  <a:pt x="24" y="743"/>
                </a:lnTo>
                <a:lnTo>
                  <a:pt x="24" y="692"/>
                </a:lnTo>
                <a:lnTo>
                  <a:pt x="24" y="666"/>
                </a:lnTo>
                <a:lnTo>
                  <a:pt x="32" y="619"/>
                </a:lnTo>
                <a:lnTo>
                  <a:pt x="41" y="582"/>
                </a:lnTo>
                <a:lnTo>
                  <a:pt x="46" y="560"/>
                </a:lnTo>
                <a:lnTo>
                  <a:pt x="55" y="531"/>
                </a:lnTo>
                <a:lnTo>
                  <a:pt x="77" y="478"/>
                </a:lnTo>
                <a:lnTo>
                  <a:pt x="98" y="441"/>
                </a:lnTo>
                <a:lnTo>
                  <a:pt x="115" y="416"/>
                </a:lnTo>
                <a:lnTo>
                  <a:pt x="146" y="376"/>
                </a:lnTo>
                <a:lnTo>
                  <a:pt x="187" y="336"/>
                </a:lnTo>
                <a:lnTo>
                  <a:pt x="220" y="304"/>
                </a:lnTo>
                <a:lnTo>
                  <a:pt x="269" y="264"/>
                </a:lnTo>
                <a:lnTo>
                  <a:pt x="295" y="242"/>
                </a:lnTo>
                <a:lnTo>
                  <a:pt x="339" y="205"/>
                </a:lnTo>
                <a:lnTo>
                  <a:pt x="398" y="164"/>
                </a:lnTo>
                <a:lnTo>
                  <a:pt x="463" y="128"/>
                </a:lnTo>
                <a:lnTo>
                  <a:pt x="511" y="102"/>
                </a:lnTo>
                <a:lnTo>
                  <a:pt x="556" y="80"/>
                </a:lnTo>
                <a:lnTo>
                  <a:pt x="606" y="61"/>
                </a:lnTo>
                <a:lnTo>
                  <a:pt x="654" y="48"/>
                </a:lnTo>
                <a:lnTo>
                  <a:pt x="728" y="31"/>
                </a:lnTo>
                <a:lnTo>
                  <a:pt x="824" y="15"/>
                </a:lnTo>
                <a:lnTo>
                  <a:pt x="874" y="7"/>
                </a:lnTo>
                <a:lnTo>
                  <a:pt x="947" y="0"/>
                </a:lnTo>
                <a:lnTo>
                  <a:pt x="1042" y="4"/>
                </a:lnTo>
                <a:lnTo>
                  <a:pt x="1115" y="7"/>
                </a:lnTo>
                <a:lnTo>
                  <a:pt x="1188" y="28"/>
                </a:lnTo>
                <a:lnTo>
                  <a:pt x="1236" y="41"/>
                </a:lnTo>
                <a:lnTo>
                  <a:pt x="1309" y="70"/>
                </a:lnTo>
                <a:lnTo>
                  <a:pt x="1358" y="94"/>
                </a:lnTo>
                <a:lnTo>
                  <a:pt x="1406" y="123"/>
                </a:lnTo>
                <a:lnTo>
                  <a:pt x="1454" y="155"/>
                </a:lnTo>
                <a:lnTo>
                  <a:pt x="1529" y="209"/>
                </a:lnTo>
                <a:lnTo>
                  <a:pt x="1576" y="249"/>
                </a:lnTo>
                <a:lnTo>
                  <a:pt x="1600" y="275"/>
                </a:lnTo>
                <a:lnTo>
                  <a:pt x="1648" y="337"/>
                </a:lnTo>
                <a:lnTo>
                  <a:pt x="1673" y="379"/>
                </a:lnTo>
                <a:lnTo>
                  <a:pt x="1723" y="468"/>
                </a:lnTo>
                <a:lnTo>
                  <a:pt x="1746" y="529"/>
                </a:lnTo>
                <a:lnTo>
                  <a:pt x="1764" y="586"/>
                </a:lnTo>
                <a:lnTo>
                  <a:pt x="1776" y="613"/>
                </a:lnTo>
                <a:lnTo>
                  <a:pt x="1789" y="666"/>
                </a:lnTo>
                <a:lnTo>
                  <a:pt x="1792" y="743"/>
                </a:lnTo>
                <a:lnTo>
                  <a:pt x="1789" y="981"/>
                </a:lnTo>
                <a:lnTo>
                  <a:pt x="1787" y="1085"/>
                </a:lnTo>
                <a:lnTo>
                  <a:pt x="1789" y="1165"/>
                </a:lnTo>
                <a:lnTo>
                  <a:pt x="1792" y="1270"/>
                </a:lnTo>
                <a:lnTo>
                  <a:pt x="1796" y="1403"/>
                </a:lnTo>
                <a:lnTo>
                  <a:pt x="1802" y="1479"/>
                </a:lnTo>
                <a:lnTo>
                  <a:pt x="1818" y="1561"/>
                </a:lnTo>
                <a:lnTo>
                  <a:pt x="1842" y="1640"/>
                </a:lnTo>
                <a:lnTo>
                  <a:pt x="1852" y="1689"/>
                </a:lnTo>
                <a:lnTo>
                  <a:pt x="1842" y="1746"/>
                </a:lnTo>
                <a:lnTo>
                  <a:pt x="1836" y="1770"/>
                </a:lnTo>
                <a:lnTo>
                  <a:pt x="1826" y="1795"/>
                </a:lnTo>
                <a:lnTo>
                  <a:pt x="1814" y="1821"/>
                </a:lnTo>
                <a:lnTo>
                  <a:pt x="1802" y="1849"/>
                </a:lnTo>
                <a:lnTo>
                  <a:pt x="1785" y="1875"/>
                </a:lnTo>
                <a:lnTo>
                  <a:pt x="1770" y="1903"/>
                </a:lnTo>
                <a:lnTo>
                  <a:pt x="1749" y="1929"/>
                </a:lnTo>
                <a:lnTo>
                  <a:pt x="1728" y="1954"/>
                </a:lnTo>
                <a:lnTo>
                  <a:pt x="1684" y="1990"/>
                </a:lnTo>
                <a:lnTo>
                  <a:pt x="1651" y="2006"/>
                </a:lnTo>
                <a:lnTo>
                  <a:pt x="1611" y="2017"/>
                </a:lnTo>
                <a:lnTo>
                  <a:pt x="1583" y="2020"/>
                </a:lnTo>
                <a:lnTo>
                  <a:pt x="1522" y="2026"/>
                </a:lnTo>
                <a:lnTo>
                  <a:pt x="1478" y="2034"/>
                </a:lnTo>
                <a:lnTo>
                  <a:pt x="1435" y="2038"/>
                </a:lnTo>
                <a:lnTo>
                  <a:pt x="1412" y="2059"/>
                </a:lnTo>
                <a:lnTo>
                  <a:pt x="1406" y="2090"/>
                </a:lnTo>
                <a:lnTo>
                  <a:pt x="1406" y="2114"/>
                </a:lnTo>
                <a:lnTo>
                  <a:pt x="1386" y="2115"/>
                </a:lnTo>
                <a:lnTo>
                  <a:pt x="1363" y="2122"/>
                </a:lnTo>
                <a:lnTo>
                  <a:pt x="1336" y="2137"/>
                </a:lnTo>
                <a:lnTo>
                  <a:pt x="1306" y="2154"/>
                </a:lnTo>
                <a:lnTo>
                  <a:pt x="1267" y="2178"/>
                </a:lnTo>
                <a:lnTo>
                  <a:pt x="1229" y="2200"/>
                </a:lnTo>
                <a:lnTo>
                  <a:pt x="1205" y="2212"/>
                </a:lnTo>
                <a:lnTo>
                  <a:pt x="1157" y="2236"/>
                </a:lnTo>
                <a:lnTo>
                  <a:pt x="1112" y="2251"/>
                </a:lnTo>
                <a:lnTo>
                  <a:pt x="1056" y="2264"/>
                </a:lnTo>
                <a:lnTo>
                  <a:pt x="1018" y="2271"/>
                </a:lnTo>
                <a:lnTo>
                  <a:pt x="972" y="2271"/>
                </a:lnTo>
                <a:lnTo>
                  <a:pt x="899" y="2267"/>
                </a:lnTo>
                <a:lnTo>
                  <a:pt x="874" y="2264"/>
                </a:lnTo>
                <a:lnTo>
                  <a:pt x="850" y="2263"/>
                </a:lnTo>
                <a:lnTo>
                  <a:pt x="826" y="2264"/>
                </a:lnTo>
                <a:lnTo>
                  <a:pt x="802" y="2267"/>
                </a:lnTo>
                <a:lnTo>
                  <a:pt x="778" y="2271"/>
                </a:lnTo>
                <a:lnTo>
                  <a:pt x="775" y="2273"/>
                </a:lnTo>
                <a:lnTo>
                  <a:pt x="775" y="2246"/>
                </a:lnTo>
                <a:lnTo>
                  <a:pt x="769" y="2225"/>
                </a:lnTo>
                <a:lnTo>
                  <a:pt x="753" y="2212"/>
                </a:lnTo>
                <a:lnTo>
                  <a:pt x="728" y="2206"/>
                </a:lnTo>
                <a:lnTo>
                  <a:pt x="702" y="2210"/>
                </a:lnTo>
                <a:lnTo>
                  <a:pt x="679" y="2212"/>
                </a:lnTo>
                <a:lnTo>
                  <a:pt x="654" y="2219"/>
                </a:lnTo>
                <a:lnTo>
                  <a:pt x="630" y="2223"/>
                </a:lnTo>
                <a:lnTo>
                  <a:pt x="606" y="2231"/>
                </a:lnTo>
                <a:lnTo>
                  <a:pt x="573" y="2247"/>
                </a:lnTo>
                <a:lnTo>
                  <a:pt x="534" y="2265"/>
                </a:lnTo>
                <a:lnTo>
                  <a:pt x="489" y="2284"/>
                </a:lnTo>
                <a:lnTo>
                  <a:pt x="434" y="2298"/>
                </a:lnTo>
                <a:lnTo>
                  <a:pt x="414" y="2299"/>
                </a:lnTo>
                <a:lnTo>
                  <a:pt x="390" y="2303"/>
                </a:lnTo>
                <a:lnTo>
                  <a:pt x="366" y="2307"/>
                </a:lnTo>
                <a:lnTo>
                  <a:pt x="340" y="2307"/>
                </a:lnTo>
                <a:lnTo>
                  <a:pt x="317" y="2303"/>
                </a:lnTo>
                <a:lnTo>
                  <a:pt x="292" y="2302"/>
                </a:lnTo>
                <a:lnTo>
                  <a:pt x="275" y="2297"/>
                </a:lnTo>
                <a:lnTo>
                  <a:pt x="256" y="2290"/>
                </a:lnTo>
                <a:lnTo>
                  <a:pt x="236" y="2276"/>
                </a:lnTo>
                <a:lnTo>
                  <a:pt x="226" y="2263"/>
                </a:lnTo>
                <a:lnTo>
                  <a:pt x="214" y="2241"/>
                </a:lnTo>
                <a:lnTo>
                  <a:pt x="211" y="2218"/>
                </a:lnTo>
                <a:lnTo>
                  <a:pt x="205" y="2192"/>
                </a:lnTo>
                <a:lnTo>
                  <a:pt x="211" y="2166"/>
                </a:lnTo>
                <a:lnTo>
                  <a:pt x="214" y="2139"/>
                </a:lnTo>
                <a:lnTo>
                  <a:pt x="217" y="2112"/>
                </a:lnTo>
                <a:lnTo>
                  <a:pt x="222" y="2084"/>
                </a:lnTo>
                <a:lnTo>
                  <a:pt x="223" y="2060"/>
                </a:lnTo>
                <a:lnTo>
                  <a:pt x="226" y="2033"/>
                </a:lnTo>
                <a:lnTo>
                  <a:pt x="226" y="2012"/>
                </a:lnTo>
                <a:lnTo>
                  <a:pt x="222" y="1994"/>
                </a:lnTo>
                <a:lnTo>
                  <a:pt x="211" y="1986"/>
                </a:lnTo>
                <a:lnTo>
                  <a:pt x="194" y="1982"/>
                </a:lnTo>
                <a:lnTo>
                  <a:pt x="170" y="1975"/>
                </a:lnTo>
                <a:lnTo>
                  <a:pt x="146" y="1960"/>
                </a:lnTo>
                <a:lnTo>
                  <a:pt x="133" y="1942"/>
                </a:lnTo>
                <a:lnTo>
                  <a:pt x="124" y="1928"/>
                </a:lnTo>
                <a:lnTo>
                  <a:pt x="120" y="1903"/>
                </a:lnTo>
                <a:lnTo>
                  <a:pt x="124" y="1875"/>
                </a:lnTo>
                <a:lnTo>
                  <a:pt x="132" y="1856"/>
                </a:lnTo>
                <a:lnTo>
                  <a:pt x="139" y="1839"/>
                </a:lnTo>
                <a:lnTo>
                  <a:pt x="148" y="1824"/>
                </a:lnTo>
                <a:lnTo>
                  <a:pt x="119" y="1804"/>
                </a:lnTo>
                <a:lnTo>
                  <a:pt x="103" y="1791"/>
                </a:lnTo>
                <a:lnTo>
                  <a:pt x="98" y="1783"/>
                </a:lnTo>
                <a:lnTo>
                  <a:pt x="97" y="1771"/>
                </a:lnTo>
                <a:lnTo>
                  <a:pt x="101" y="1757"/>
                </a:lnTo>
                <a:lnTo>
                  <a:pt x="110" y="1739"/>
                </a:lnTo>
                <a:lnTo>
                  <a:pt x="116" y="1712"/>
                </a:lnTo>
                <a:lnTo>
                  <a:pt x="119" y="1704"/>
                </a:lnTo>
                <a:lnTo>
                  <a:pt x="124" y="1667"/>
                </a:lnTo>
                <a:lnTo>
                  <a:pt x="128" y="1638"/>
                </a:lnTo>
                <a:lnTo>
                  <a:pt x="129" y="1610"/>
                </a:lnTo>
                <a:close/>
              </a:path>
            </a:pathLst>
          </a:custGeom>
          <a:solidFill>
            <a:srgbClr val="000000"/>
          </a:solidFill>
          <a:ln w="0">
            <a:solidFill>
              <a:srgbClr val="000000"/>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427" name="Freeform 21"/>
          <p:cNvSpPr/>
          <p:nvPr/>
        </p:nvSpPr>
        <p:spPr>
          <a:xfrm>
            <a:off x="4853160" y="3846600"/>
            <a:ext cx="615600" cy="890640"/>
          </a:xfrm>
          <a:custGeom>
            <a:avLst/>
            <a:gdLst>
              <a:gd name="textAreaLeft" fmla="*/ 0 w 615600"/>
              <a:gd name="textAreaRight" fmla="*/ 615960 w 615600"/>
              <a:gd name="textAreaTop" fmla="*/ 0 h 890640"/>
              <a:gd name="textAreaBottom" fmla="*/ 891000 h 890640"/>
              <a:gd name="GluePoint1X" fmla="*/ 2147483646 w 1554"/>
              <a:gd name="GluePoint1Y" fmla="*/ 2147483646 h 2244"/>
              <a:gd name="GluePoint2X" fmla="*/ 2147483646 w 1554"/>
              <a:gd name="GluePoint2Y" fmla="*/ 2147483646 h 2244"/>
              <a:gd name="GluePoint3X" fmla="*/ 2147483646 w 1554"/>
              <a:gd name="GluePoint3Y" fmla="*/ 2147483646 h 2244"/>
              <a:gd name="GluePoint4X" fmla="*/ 2147483646 w 1554"/>
              <a:gd name="GluePoint4Y" fmla="*/ 2147483646 h 2244"/>
              <a:gd name="GluePoint5X" fmla="*/ 2147483646 w 1554"/>
              <a:gd name="GluePoint5Y" fmla="*/ 2147483646 h 2244"/>
              <a:gd name="GluePoint6X" fmla="*/ 2147483646 w 1554"/>
              <a:gd name="GluePoint6Y" fmla="*/ 2147483646 h 2244"/>
              <a:gd name="GluePoint7X" fmla="*/ 2147483646 w 1554"/>
              <a:gd name="GluePoint7Y" fmla="*/ 2147483646 h 2244"/>
              <a:gd name="GluePoint8X" fmla="*/ 2147483646 w 1554"/>
              <a:gd name="GluePoint8Y" fmla="*/ 2147483646 h 2244"/>
              <a:gd name="GluePoint9X" fmla="*/ 2147483646 w 1554"/>
              <a:gd name="GluePoint9Y" fmla="*/ 2147483646 h 2244"/>
              <a:gd name="GluePoint10X" fmla="*/ 2147483646 w 1554"/>
              <a:gd name="GluePoint10Y" fmla="*/ 2147483646 h 2244"/>
              <a:gd name="GluePoint11X" fmla="*/ 2147483646 w 1554"/>
              <a:gd name="GluePoint11Y" fmla="*/ 2147483646 h 2244"/>
              <a:gd name="GluePoint12X" fmla="*/ 2147483646 w 1554"/>
              <a:gd name="GluePoint12Y" fmla="*/ 2147483646 h 2244"/>
              <a:gd name="GluePoint13X" fmla="*/ 2147483646 w 1554"/>
              <a:gd name="GluePoint13Y" fmla="*/ 2147483646 h 2244"/>
              <a:gd name="GluePoint14X" fmla="*/ 2147483646 w 1554"/>
              <a:gd name="GluePoint14Y" fmla="*/ 2147483646 h 2244"/>
              <a:gd name="GluePoint15X" fmla="*/ 2147483646 w 1554"/>
              <a:gd name="GluePoint15Y" fmla="*/ 2147483646 h 2244"/>
              <a:gd name="GluePoint16X" fmla="*/ 2147483646 w 1554"/>
              <a:gd name="GluePoint16Y" fmla="*/ 2147483646 h 2244"/>
              <a:gd name="GluePoint17X" fmla="*/ 2147483646 w 1554"/>
              <a:gd name="GluePoint17Y" fmla="*/ 2147483646 h 2244"/>
              <a:gd name="GluePoint18X" fmla="*/ 2147483646 w 1554"/>
              <a:gd name="GluePoint18Y" fmla="*/ 2147483646 h 2244"/>
              <a:gd name="GluePoint19X" fmla="*/ 2147483646 w 1554"/>
              <a:gd name="GluePoint19Y" fmla="*/ 2147483646 h 2244"/>
              <a:gd name="GluePoint20X" fmla="*/ 2147483646 w 1554"/>
              <a:gd name="GluePoint20Y" fmla="*/ 2147483646 h 2244"/>
              <a:gd name="GluePoint21X" fmla="*/ 2147483646 w 1554"/>
              <a:gd name="GluePoint21Y" fmla="*/ 2147483646 h 2244"/>
              <a:gd name="GluePoint22X" fmla="*/ 2147483646 w 1554"/>
              <a:gd name="GluePoint22Y" fmla="*/ 2147483646 h 2244"/>
              <a:gd name="GluePoint23X" fmla="*/ 2147483646 w 1554"/>
              <a:gd name="GluePoint23Y" fmla="*/ 2147483646 h 2244"/>
              <a:gd name="GluePoint24X" fmla="*/ 2147483646 w 1554"/>
              <a:gd name="GluePoint24Y" fmla="*/ 2147483646 h 2244"/>
              <a:gd name="GluePoint25X" fmla="*/ 2147483646 w 1554"/>
              <a:gd name="GluePoint25Y" fmla="*/ 2147483646 h 2244"/>
              <a:gd name="GluePoint26X" fmla="*/ 2147483646 w 1554"/>
              <a:gd name="GluePoint26Y" fmla="*/ 2147483646 h 2244"/>
              <a:gd name="GluePoint27X" fmla="*/ 2147483646 w 1554"/>
              <a:gd name="GluePoint27Y" fmla="*/ 2147483646 h 2244"/>
              <a:gd name="GluePoint28X" fmla="*/ 2147483646 w 1554"/>
              <a:gd name="GluePoint28Y" fmla="*/ 2147483646 h 2244"/>
              <a:gd name="GluePoint29X" fmla="*/ 2147483646 w 1554"/>
              <a:gd name="GluePoint29Y" fmla="*/ 2147483646 h 2244"/>
              <a:gd name="GluePoint30X" fmla="*/ 2147483646 w 1554"/>
              <a:gd name="GluePoint30Y" fmla="*/ 2147483646 h 2244"/>
              <a:gd name="GluePoint31X" fmla="*/ 2147483646 w 1554"/>
              <a:gd name="GluePoint31Y" fmla="*/ 2147483646 h 2244"/>
              <a:gd name="GluePoint32X" fmla="*/ 2147483646 w 1554"/>
              <a:gd name="GluePoint32Y" fmla="*/ 2147483646 h 2244"/>
              <a:gd name="GluePoint33X" fmla="*/ 2147483646 w 1554"/>
              <a:gd name="GluePoint33Y" fmla="*/ 2147483646 h 2244"/>
              <a:gd name="GluePoint34X" fmla="*/ 2147483646 w 1554"/>
              <a:gd name="GluePoint34Y" fmla="*/ 2147483646 h 2244"/>
              <a:gd name="GluePoint35X" fmla="*/ 2147483646 w 1554"/>
              <a:gd name="GluePoint35Y" fmla="*/ 2147483646 h 2244"/>
              <a:gd name="GluePoint36X" fmla="*/ 2147483646 w 1554"/>
              <a:gd name="GluePoint36Y" fmla="*/ 2147483646 h 2244"/>
              <a:gd name="GluePoint37X" fmla="*/ 2147483646 w 1554"/>
              <a:gd name="GluePoint37Y" fmla="*/ 2147483646 h 2244"/>
              <a:gd name="GluePoint38X" fmla="*/ 2147483646 w 1554"/>
              <a:gd name="GluePoint38Y" fmla="*/ 2147483646 h 2244"/>
              <a:gd name="GluePoint39X" fmla="*/ 2147483646 w 1554"/>
              <a:gd name="GluePoint39Y" fmla="*/ 2147483646 h 2244"/>
              <a:gd name="GluePoint40X" fmla="*/ 2147483646 w 1554"/>
              <a:gd name="GluePoint40Y" fmla="*/ 2147483646 h 2244"/>
              <a:gd name="GluePoint41X" fmla="*/ 2147483646 w 1554"/>
              <a:gd name="GluePoint41Y" fmla="*/ 2147483646 h 2244"/>
              <a:gd name="GluePoint42X" fmla="*/ 2147483646 w 1554"/>
              <a:gd name="GluePoint42Y" fmla="*/ 2147483646 h 2244"/>
              <a:gd name="GluePoint43X" fmla="*/ 2147483646 w 1554"/>
              <a:gd name="GluePoint43Y" fmla="*/ 2147483646 h 2244"/>
              <a:gd name="GluePoint44X" fmla="*/ 2147483646 w 1554"/>
              <a:gd name="GluePoint44Y" fmla="*/ 2147483646 h 2244"/>
              <a:gd name="GluePoint45X" fmla="*/ 2147483646 w 1554"/>
              <a:gd name="GluePoint45Y" fmla="*/ 2147483646 h 2244"/>
              <a:gd name="GluePoint46X" fmla="*/ 2147483646 w 1554"/>
              <a:gd name="GluePoint46Y" fmla="*/ 2147483646 h 2244"/>
              <a:gd name="GluePoint47X" fmla="*/ 2147483646 w 1554"/>
              <a:gd name="GluePoint47Y" fmla="*/ 2147483646 h 2244"/>
              <a:gd name="GluePoint48X" fmla="*/ 2147483646 w 1554"/>
              <a:gd name="GluePoint48Y" fmla="*/ 2147483646 h 2244"/>
              <a:gd name="GluePoint49X" fmla="*/ 2147483646 w 1554"/>
              <a:gd name="GluePoint49Y" fmla="*/ 2147483646 h 2244"/>
              <a:gd name="GluePoint50X" fmla="*/ 2147483646 w 1554"/>
              <a:gd name="GluePoint50Y" fmla="*/ 2147483646 h 224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 ang="0">
                <a:pos x="GluePoint50X" y="GluePoint50Y"/>
              </a:cxn>
            </a:cxnLst>
            <a:rect l="textAreaLeft" t="textAreaTop" r="textAreaRight" b="textAreaBottom"/>
            <a:pathLst>
              <a:path w="1554" h="2244">
                <a:moveTo>
                  <a:pt x="1315" y="1999"/>
                </a:moveTo>
                <a:lnTo>
                  <a:pt x="1289" y="1796"/>
                </a:lnTo>
                <a:lnTo>
                  <a:pt x="1285" y="1768"/>
                </a:lnTo>
                <a:lnTo>
                  <a:pt x="1289" y="1717"/>
                </a:lnTo>
                <a:lnTo>
                  <a:pt x="1291" y="1693"/>
                </a:lnTo>
                <a:lnTo>
                  <a:pt x="1299" y="1675"/>
                </a:lnTo>
                <a:lnTo>
                  <a:pt x="1311" y="1660"/>
                </a:lnTo>
                <a:lnTo>
                  <a:pt x="1334" y="1637"/>
                </a:lnTo>
                <a:lnTo>
                  <a:pt x="1373" y="1584"/>
                </a:lnTo>
                <a:lnTo>
                  <a:pt x="1405" y="1532"/>
                </a:lnTo>
                <a:lnTo>
                  <a:pt x="1432" y="1479"/>
                </a:lnTo>
                <a:lnTo>
                  <a:pt x="1458" y="1430"/>
                </a:lnTo>
                <a:lnTo>
                  <a:pt x="1480" y="1375"/>
                </a:lnTo>
                <a:lnTo>
                  <a:pt x="1493" y="1340"/>
                </a:lnTo>
                <a:lnTo>
                  <a:pt x="1505" y="1294"/>
                </a:lnTo>
                <a:lnTo>
                  <a:pt x="1521" y="1230"/>
                </a:lnTo>
                <a:lnTo>
                  <a:pt x="1528" y="1190"/>
                </a:lnTo>
                <a:lnTo>
                  <a:pt x="1545" y="1095"/>
                </a:lnTo>
                <a:lnTo>
                  <a:pt x="1550" y="1005"/>
                </a:lnTo>
                <a:lnTo>
                  <a:pt x="1554" y="901"/>
                </a:lnTo>
                <a:lnTo>
                  <a:pt x="1554" y="795"/>
                </a:lnTo>
                <a:lnTo>
                  <a:pt x="1554" y="715"/>
                </a:lnTo>
                <a:lnTo>
                  <a:pt x="1554" y="637"/>
                </a:lnTo>
                <a:lnTo>
                  <a:pt x="1547" y="556"/>
                </a:lnTo>
                <a:lnTo>
                  <a:pt x="1540" y="504"/>
                </a:lnTo>
                <a:lnTo>
                  <a:pt x="1532" y="453"/>
                </a:lnTo>
                <a:lnTo>
                  <a:pt x="1523" y="398"/>
                </a:lnTo>
                <a:lnTo>
                  <a:pt x="1505" y="348"/>
                </a:lnTo>
                <a:lnTo>
                  <a:pt x="1479" y="293"/>
                </a:lnTo>
                <a:lnTo>
                  <a:pt x="1432" y="242"/>
                </a:lnTo>
                <a:lnTo>
                  <a:pt x="1395" y="203"/>
                </a:lnTo>
                <a:lnTo>
                  <a:pt x="1362" y="176"/>
                </a:lnTo>
                <a:lnTo>
                  <a:pt x="1311" y="136"/>
                </a:lnTo>
                <a:lnTo>
                  <a:pt x="1264" y="106"/>
                </a:lnTo>
                <a:lnTo>
                  <a:pt x="1216" y="88"/>
                </a:lnTo>
                <a:lnTo>
                  <a:pt x="1186" y="81"/>
                </a:lnTo>
                <a:lnTo>
                  <a:pt x="1162" y="79"/>
                </a:lnTo>
                <a:lnTo>
                  <a:pt x="1146" y="72"/>
                </a:lnTo>
                <a:lnTo>
                  <a:pt x="1096" y="68"/>
                </a:lnTo>
                <a:lnTo>
                  <a:pt x="1073" y="67"/>
                </a:lnTo>
                <a:lnTo>
                  <a:pt x="1048" y="62"/>
                </a:lnTo>
                <a:lnTo>
                  <a:pt x="1023" y="62"/>
                </a:lnTo>
                <a:lnTo>
                  <a:pt x="1000" y="62"/>
                </a:lnTo>
                <a:lnTo>
                  <a:pt x="948" y="59"/>
                </a:lnTo>
                <a:lnTo>
                  <a:pt x="901" y="57"/>
                </a:lnTo>
                <a:lnTo>
                  <a:pt x="880" y="57"/>
                </a:lnTo>
                <a:lnTo>
                  <a:pt x="832" y="50"/>
                </a:lnTo>
                <a:lnTo>
                  <a:pt x="806" y="48"/>
                </a:lnTo>
                <a:lnTo>
                  <a:pt x="758" y="40"/>
                </a:lnTo>
                <a:lnTo>
                  <a:pt x="708" y="34"/>
                </a:lnTo>
                <a:lnTo>
                  <a:pt x="685" y="27"/>
                </a:lnTo>
                <a:lnTo>
                  <a:pt x="612" y="15"/>
                </a:lnTo>
                <a:lnTo>
                  <a:pt x="564" y="10"/>
                </a:lnTo>
                <a:lnTo>
                  <a:pt x="516" y="4"/>
                </a:lnTo>
                <a:lnTo>
                  <a:pt x="467" y="2"/>
                </a:lnTo>
                <a:lnTo>
                  <a:pt x="396" y="0"/>
                </a:lnTo>
                <a:lnTo>
                  <a:pt x="337" y="9"/>
                </a:lnTo>
                <a:lnTo>
                  <a:pt x="309" y="14"/>
                </a:lnTo>
                <a:lnTo>
                  <a:pt x="287" y="22"/>
                </a:lnTo>
                <a:lnTo>
                  <a:pt x="268" y="34"/>
                </a:lnTo>
                <a:lnTo>
                  <a:pt x="246" y="50"/>
                </a:lnTo>
                <a:lnTo>
                  <a:pt x="233" y="67"/>
                </a:lnTo>
                <a:lnTo>
                  <a:pt x="224" y="81"/>
                </a:lnTo>
                <a:lnTo>
                  <a:pt x="215" y="99"/>
                </a:lnTo>
                <a:lnTo>
                  <a:pt x="210" y="120"/>
                </a:lnTo>
                <a:lnTo>
                  <a:pt x="200" y="163"/>
                </a:lnTo>
                <a:lnTo>
                  <a:pt x="197" y="187"/>
                </a:lnTo>
                <a:lnTo>
                  <a:pt x="189" y="239"/>
                </a:lnTo>
                <a:lnTo>
                  <a:pt x="185" y="266"/>
                </a:lnTo>
                <a:lnTo>
                  <a:pt x="189" y="291"/>
                </a:lnTo>
                <a:lnTo>
                  <a:pt x="193" y="313"/>
                </a:lnTo>
                <a:lnTo>
                  <a:pt x="202" y="334"/>
                </a:lnTo>
                <a:lnTo>
                  <a:pt x="211" y="366"/>
                </a:lnTo>
                <a:lnTo>
                  <a:pt x="190" y="396"/>
                </a:lnTo>
                <a:lnTo>
                  <a:pt x="176" y="424"/>
                </a:lnTo>
                <a:lnTo>
                  <a:pt x="159" y="468"/>
                </a:lnTo>
                <a:lnTo>
                  <a:pt x="145" y="515"/>
                </a:lnTo>
                <a:lnTo>
                  <a:pt x="137" y="544"/>
                </a:lnTo>
                <a:lnTo>
                  <a:pt x="128" y="606"/>
                </a:lnTo>
                <a:lnTo>
                  <a:pt x="121" y="661"/>
                </a:lnTo>
                <a:lnTo>
                  <a:pt x="115" y="712"/>
                </a:lnTo>
                <a:lnTo>
                  <a:pt x="119" y="740"/>
                </a:lnTo>
                <a:lnTo>
                  <a:pt x="124" y="767"/>
                </a:lnTo>
                <a:lnTo>
                  <a:pt x="132" y="794"/>
                </a:lnTo>
                <a:lnTo>
                  <a:pt x="141" y="816"/>
                </a:lnTo>
                <a:lnTo>
                  <a:pt x="152" y="846"/>
                </a:lnTo>
                <a:lnTo>
                  <a:pt x="172" y="892"/>
                </a:lnTo>
                <a:lnTo>
                  <a:pt x="176" y="905"/>
                </a:lnTo>
                <a:lnTo>
                  <a:pt x="181" y="937"/>
                </a:lnTo>
                <a:lnTo>
                  <a:pt x="178" y="967"/>
                </a:lnTo>
                <a:lnTo>
                  <a:pt x="172" y="998"/>
                </a:lnTo>
                <a:lnTo>
                  <a:pt x="26" y="1240"/>
                </a:lnTo>
                <a:lnTo>
                  <a:pt x="8" y="1269"/>
                </a:lnTo>
                <a:lnTo>
                  <a:pt x="3" y="1293"/>
                </a:lnTo>
                <a:lnTo>
                  <a:pt x="0" y="1322"/>
                </a:lnTo>
                <a:lnTo>
                  <a:pt x="3" y="1347"/>
                </a:lnTo>
                <a:lnTo>
                  <a:pt x="29" y="1372"/>
                </a:lnTo>
                <a:lnTo>
                  <a:pt x="52" y="1382"/>
                </a:lnTo>
                <a:lnTo>
                  <a:pt x="77" y="1386"/>
                </a:lnTo>
                <a:lnTo>
                  <a:pt x="103" y="1386"/>
                </a:lnTo>
                <a:lnTo>
                  <a:pt x="119" y="1382"/>
                </a:lnTo>
                <a:lnTo>
                  <a:pt x="128" y="1376"/>
                </a:lnTo>
                <a:lnTo>
                  <a:pt x="152" y="1373"/>
                </a:lnTo>
                <a:lnTo>
                  <a:pt x="148" y="1400"/>
                </a:lnTo>
                <a:lnTo>
                  <a:pt x="124" y="1479"/>
                </a:lnTo>
                <a:lnTo>
                  <a:pt x="121" y="1505"/>
                </a:lnTo>
                <a:lnTo>
                  <a:pt x="124" y="1532"/>
                </a:lnTo>
                <a:lnTo>
                  <a:pt x="132" y="1557"/>
                </a:lnTo>
                <a:lnTo>
                  <a:pt x="148" y="1584"/>
                </a:lnTo>
                <a:lnTo>
                  <a:pt x="168" y="1596"/>
                </a:lnTo>
                <a:lnTo>
                  <a:pt x="161" y="1637"/>
                </a:lnTo>
                <a:lnTo>
                  <a:pt x="165" y="1662"/>
                </a:lnTo>
                <a:lnTo>
                  <a:pt x="176" y="1684"/>
                </a:lnTo>
                <a:lnTo>
                  <a:pt x="198" y="1695"/>
                </a:lnTo>
                <a:lnTo>
                  <a:pt x="206" y="1715"/>
                </a:lnTo>
                <a:lnTo>
                  <a:pt x="202" y="1741"/>
                </a:lnTo>
                <a:lnTo>
                  <a:pt x="197" y="1761"/>
                </a:lnTo>
                <a:lnTo>
                  <a:pt x="185" y="1777"/>
                </a:lnTo>
                <a:lnTo>
                  <a:pt x="174" y="1799"/>
                </a:lnTo>
                <a:lnTo>
                  <a:pt x="168" y="1821"/>
                </a:lnTo>
                <a:lnTo>
                  <a:pt x="167" y="1847"/>
                </a:lnTo>
                <a:lnTo>
                  <a:pt x="168" y="1872"/>
                </a:lnTo>
                <a:lnTo>
                  <a:pt x="172" y="1902"/>
                </a:lnTo>
                <a:lnTo>
                  <a:pt x="185" y="1946"/>
                </a:lnTo>
                <a:lnTo>
                  <a:pt x="202" y="1979"/>
                </a:lnTo>
                <a:lnTo>
                  <a:pt x="215" y="1994"/>
                </a:lnTo>
                <a:lnTo>
                  <a:pt x="242" y="2015"/>
                </a:lnTo>
                <a:lnTo>
                  <a:pt x="275" y="2034"/>
                </a:lnTo>
                <a:lnTo>
                  <a:pt x="309" y="2047"/>
                </a:lnTo>
                <a:lnTo>
                  <a:pt x="342" y="2054"/>
                </a:lnTo>
                <a:lnTo>
                  <a:pt x="392" y="2063"/>
                </a:lnTo>
                <a:lnTo>
                  <a:pt x="417" y="2064"/>
                </a:lnTo>
                <a:lnTo>
                  <a:pt x="440" y="2064"/>
                </a:lnTo>
                <a:lnTo>
                  <a:pt x="466" y="2064"/>
                </a:lnTo>
                <a:lnTo>
                  <a:pt x="488" y="2064"/>
                </a:lnTo>
                <a:lnTo>
                  <a:pt x="514" y="2063"/>
                </a:lnTo>
                <a:lnTo>
                  <a:pt x="538" y="2063"/>
                </a:lnTo>
                <a:lnTo>
                  <a:pt x="562" y="2060"/>
                </a:lnTo>
                <a:lnTo>
                  <a:pt x="608" y="2059"/>
                </a:lnTo>
                <a:lnTo>
                  <a:pt x="682" y="2244"/>
                </a:lnTo>
                <a:lnTo>
                  <a:pt x="708" y="2229"/>
                </a:lnTo>
                <a:lnTo>
                  <a:pt x="736" y="2215"/>
                </a:lnTo>
                <a:lnTo>
                  <a:pt x="775" y="2193"/>
                </a:lnTo>
                <a:lnTo>
                  <a:pt x="879" y="2138"/>
                </a:lnTo>
                <a:lnTo>
                  <a:pt x="920" y="2118"/>
                </a:lnTo>
                <a:lnTo>
                  <a:pt x="972" y="2094"/>
                </a:lnTo>
                <a:lnTo>
                  <a:pt x="1031" y="2066"/>
                </a:lnTo>
                <a:lnTo>
                  <a:pt x="1120" y="2035"/>
                </a:lnTo>
                <a:lnTo>
                  <a:pt x="1199" y="2012"/>
                </a:lnTo>
                <a:lnTo>
                  <a:pt x="1264" y="2002"/>
                </a:lnTo>
                <a:lnTo>
                  <a:pt x="1290" y="1999"/>
                </a:lnTo>
                <a:lnTo>
                  <a:pt x="1315" y="1999"/>
                </a:lnTo>
                <a:close/>
              </a:path>
            </a:pathLst>
          </a:custGeom>
          <a:solidFill>
            <a:srgbClr val="000000"/>
          </a:solidFill>
          <a:ln w="0">
            <a:solidFill>
              <a:srgbClr val="FFFFFF"/>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428" name="Freeform 22"/>
          <p:cNvSpPr/>
          <p:nvPr/>
        </p:nvSpPr>
        <p:spPr>
          <a:xfrm>
            <a:off x="5084640" y="4681440"/>
            <a:ext cx="355680" cy="149400"/>
          </a:xfrm>
          <a:custGeom>
            <a:avLst/>
            <a:gdLst>
              <a:gd name="textAreaLeft" fmla="*/ 0 w 355680"/>
              <a:gd name="textAreaRight" fmla="*/ 356040 w 355680"/>
              <a:gd name="textAreaTop" fmla="*/ 0 h 149400"/>
              <a:gd name="textAreaBottom" fmla="*/ 149760 h 149400"/>
              <a:gd name="GluePoint1X" fmla="*/ 2147483646 w 896"/>
              <a:gd name="GluePoint1Y" fmla="*/ 2147483646 h 375"/>
              <a:gd name="GluePoint2X" fmla="*/ 2147483646 w 896"/>
              <a:gd name="GluePoint2Y" fmla="*/ 2147483646 h 375"/>
              <a:gd name="GluePoint3X" fmla="*/ 2147483646 w 896"/>
              <a:gd name="GluePoint3Y" fmla="*/ 2147483646 h 375"/>
              <a:gd name="GluePoint4X" fmla="*/ 2147483646 w 896"/>
              <a:gd name="GluePoint4Y" fmla="*/ 2147483646 h 375"/>
              <a:gd name="GluePoint5X" fmla="*/ 2147483646 w 896"/>
              <a:gd name="GluePoint5Y" fmla="*/ 2147483646 h 375"/>
              <a:gd name="GluePoint6X" fmla="*/ 2147483646 w 896"/>
              <a:gd name="GluePoint6Y" fmla="*/ 2147483646 h 375"/>
              <a:gd name="GluePoint7X" fmla="*/ 2147483646 w 896"/>
              <a:gd name="GluePoint7Y" fmla="*/ 2147483646 h 375"/>
              <a:gd name="GluePoint8X" fmla="*/ 2147483646 w 896"/>
              <a:gd name="GluePoint8Y" fmla="*/ 2147483646 h 375"/>
              <a:gd name="GluePoint9X" fmla="*/ 2147483646 w 896"/>
              <a:gd name="GluePoint9Y" fmla="*/ 2147483646 h 375"/>
              <a:gd name="GluePoint10X" fmla="*/ 2147483646 w 896"/>
              <a:gd name="GluePoint10Y" fmla="*/ 2147483646 h 375"/>
              <a:gd name="GluePoint11X" fmla="*/ 0 w 896"/>
              <a:gd name="GluePoint11Y" fmla="*/ 2147483646 h 375"/>
              <a:gd name="GluePoint12X" fmla="*/ 2147483646 w 896"/>
              <a:gd name="GluePoint12Y" fmla="*/ 2147483646 h 375"/>
              <a:gd name="GluePoint13X" fmla="*/ 2147483646 w 896"/>
              <a:gd name="GluePoint13Y" fmla="*/ 2147483646 h 375"/>
              <a:gd name="GluePoint14X" fmla="*/ 2147483646 w 896"/>
              <a:gd name="GluePoint14Y" fmla="*/ 2147483646 h 375"/>
              <a:gd name="GluePoint15X" fmla="*/ 2147483646 w 896"/>
              <a:gd name="GluePoint15Y" fmla="*/ 2147483646 h 375"/>
              <a:gd name="GluePoint16X" fmla="*/ 2147483646 w 896"/>
              <a:gd name="GluePoint16Y" fmla="*/ 2147483646 h 375"/>
              <a:gd name="GluePoint17X" fmla="*/ 2147483646 w 896"/>
              <a:gd name="GluePoint17Y" fmla="*/ 2147483646 h 375"/>
              <a:gd name="GluePoint18X" fmla="*/ 2147483646 w 896"/>
              <a:gd name="GluePoint18Y" fmla="*/ 2147483646 h 375"/>
              <a:gd name="GluePoint19X" fmla="*/ 2147483646 w 896"/>
              <a:gd name="GluePoint19Y" fmla="*/ 2147483646 h 375"/>
              <a:gd name="GluePoint20X" fmla="*/ 2147483646 w 896"/>
              <a:gd name="GluePoint20Y" fmla="*/ 2147483646 h 375"/>
              <a:gd name="GluePoint21X" fmla="*/ 2147483646 w 896"/>
              <a:gd name="GluePoint21Y" fmla="*/ 2147483646 h 375"/>
              <a:gd name="GluePoint22X" fmla="*/ 2147483646 w 896"/>
              <a:gd name="GluePoint22Y" fmla="*/ 0 h 375"/>
              <a:gd name="GluePoint23X" fmla="*/ 2147483646 w 896"/>
              <a:gd name="GluePoint23Y" fmla="*/ 2147483646 h 375"/>
              <a:gd name="GluePoint24X" fmla="*/ 2147483646 w 896"/>
              <a:gd name="GluePoint24Y" fmla="*/ 2147483646 h 37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Lst>
            <a:rect l="textAreaLeft" t="textAreaTop" r="textAreaRight" b="textAreaBottom"/>
            <a:pathLst>
              <a:path w="896" h="375">
                <a:moveTo>
                  <a:pt x="896" y="7"/>
                </a:moveTo>
                <a:lnTo>
                  <a:pt x="896" y="218"/>
                </a:lnTo>
                <a:lnTo>
                  <a:pt x="884" y="223"/>
                </a:lnTo>
                <a:lnTo>
                  <a:pt x="866" y="233"/>
                </a:lnTo>
                <a:lnTo>
                  <a:pt x="833" y="259"/>
                </a:lnTo>
                <a:lnTo>
                  <a:pt x="809" y="291"/>
                </a:lnTo>
                <a:lnTo>
                  <a:pt x="791" y="322"/>
                </a:lnTo>
                <a:lnTo>
                  <a:pt x="772" y="373"/>
                </a:lnTo>
                <a:lnTo>
                  <a:pt x="741" y="373"/>
                </a:lnTo>
                <a:lnTo>
                  <a:pt x="2" y="373"/>
                </a:lnTo>
                <a:lnTo>
                  <a:pt x="0" y="375"/>
                </a:lnTo>
                <a:lnTo>
                  <a:pt x="50" y="342"/>
                </a:lnTo>
                <a:lnTo>
                  <a:pt x="142" y="283"/>
                </a:lnTo>
                <a:lnTo>
                  <a:pt x="213" y="242"/>
                </a:lnTo>
                <a:lnTo>
                  <a:pt x="266" y="208"/>
                </a:lnTo>
                <a:lnTo>
                  <a:pt x="388" y="149"/>
                </a:lnTo>
                <a:lnTo>
                  <a:pt x="468" y="110"/>
                </a:lnTo>
                <a:lnTo>
                  <a:pt x="560" y="66"/>
                </a:lnTo>
                <a:lnTo>
                  <a:pt x="627" y="42"/>
                </a:lnTo>
                <a:lnTo>
                  <a:pt x="680" y="21"/>
                </a:lnTo>
                <a:lnTo>
                  <a:pt x="740" y="7"/>
                </a:lnTo>
                <a:lnTo>
                  <a:pt x="800" y="0"/>
                </a:lnTo>
                <a:lnTo>
                  <a:pt x="850" y="2"/>
                </a:lnTo>
                <a:lnTo>
                  <a:pt x="896" y="7"/>
                </a:lnTo>
                <a:close/>
              </a:path>
            </a:pathLst>
          </a:custGeom>
          <a:solidFill>
            <a:srgbClr val="000000"/>
          </a:solidFill>
          <a:ln w="0">
            <a:solidFill>
              <a:srgbClr val="FFFFFF"/>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429" name="Freeform 23"/>
          <p:cNvSpPr/>
          <p:nvPr/>
        </p:nvSpPr>
        <p:spPr>
          <a:xfrm>
            <a:off x="5084640" y="4637160"/>
            <a:ext cx="355680" cy="193680"/>
          </a:xfrm>
          <a:custGeom>
            <a:avLst/>
            <a:gdLst>
              <a:gd name="textAreaLeft" fmla="*/ 0 w 355680"/>
              <a:gd name="textAreaRight" fmla="*/ 356040 w 355680"/>
              <a:gd name="textAreaTop" fmla="*/ 0 h 193680"/>
              <a:gd name="textAreaBottom" fmla="*/ 194040 h 193680"/>
              <a:gd name="GluePoint1X" fmla="*/ 2147483646 w 896"/>
              <a:gd name="GluePoint1Y" fmla="*/ 2147483646 h 489"/>
              <a:gd name="GluePoint2X" fmla="*/ 2147483646 w 896"/>
              <a:gd name="GluePoint2Y" fmla="*/ 2147483646 h 489"/>
              <a:gd name="GluePoint3X" fmla="*/ 2147483646 w 896"/>
              <a:gd name="GluePoint3Y" fmla="*/ 2147483646 h 489"/>
              <a:gd name="GluePoint4X" fmla="*/ 2147483646 w 896"/>
              <a:gd name="GluePoint4Y" fmla="*/ 2147483646 h 489"/>
              <a:gd name="GluePoint5X" fmla="*/ 2147483646 w 896"/>
              <a:gd name="GluePoint5Y" fmla="*/ 2147483646 h 489"/>
              <a:gd name="GluePoint6X" fmla="*/ 2147483646 w 896"/>
              <a:gd name="GluePoint6Y" fmla="*/ 2147483646 h 489"/>
              <a:gd name="GluePoint7X" fmla="*/ 2147483646 w 896"/>
              <a:gd name="GluePoint7Y" fmla="*/ 2147483646 h 489"/>
              <a:gd name="GluePoint8X" fmla="*/ 2147483646 w 896"/>
              <a:gd name="GluePoint8Y" fmla="*/ 2147483646 h 489"/>
              <a:gd name="GluePoint9X" fmla="*/ 2147483646 w 896"/>
              <a:gd name="GluePoint9Y" fmla="*/ 2147483646 h 489"/>
              <a:gd name="GluePoint10X" fmla="*/ 2147483646 w 896"/>
              <a:gd name="GluePoint10Y" fmla="*/ 2147483646 h 489"/>
              <a:gd name="GluePoint11X" fmla="*/ 2147483646 w 896"/>
              <a:gd name="GluePoint11Y" fmla="*/ 2147483646 h 489"/>
              <a:gd name="GluePoint12X" fmla="*/ 2147483646 w 896"/>
              <a:gd name="GluePoint12Y" fmla="*/ 2147483646 h 489"/>
              <a:gd name="GluePoint13X" fmla="*/ 2147483646 w 896"/>
              <a:gd name="GluePoint13Y" fmla="*/ 2147483646 h 489"/>
              <a:gd name="GluePoint14X" fmla="*/ 0 w 896"/>
              <a:gd name="GluePoint14Y" fmla="*/ 2147483646 h 489"/>
              <a:gd name="GluePoint15X" fmla="*/ 0 w 896"/>
              <a:gd name="GluePoint15Y" fmla="*/ 2147483646 h 489"/>
              <a:gd name="GluePoint16X" fmla="*/ 0 w 896"/>
              <a:gd name="GluePoint16Y" fmla="*/ 2147483646 h 489"/>
              <a:gd name="GluePoint17X" fmla="*/ 2147483646 w 896"/>
              <a:gd name="GluePoint17Y" fmla="*/ 2147483646 h 489"/>
              <a:gd name="GluePoint18X" fmla="*/ 2147483646 w 896"/>
              <a:gd name="GluePoint18Y" fmla="*/ 2147483646 h 489"/>
              <a:gd name="GluePoint19X" fmla="*/ 2147483646 w 896"/>
              <a:gd name="GluePoint19Y" fmla="*/ 2147483646 h 489"/>
              <a:gd name="GluePoint20X" fmla="*/ 2147483646 w 896"/>
              <a:gd name="GluePoint20Y" fmla="*/ 2147483646 h 489"/>
              <a:gd name="GluePoint21X" fmla="*/ 2147483646 w 896"/>
              <a:gd name="GluePoint21Y" fmla="*/ 2147483646 h 489"/>
              <a:gd name="GluePoint22X" fmla="*/ 2147483646 w 896"/>
              <a:gd name="GluePoint22Y" fmla="*/ 2147483646 h 489"/>
              <a:gd name="GluePoint23X" fmla="*/ 2147483646 w 896"/>
              <a:gd name="GluePoint23Y" fmla="*/ 2147483646 h 489"/>
              <a:gd name="GluePoint24X" fmla="*/ 2147483646 w 896"/>
              <a:gd name="GluePoint24Y" fmla="*/ 2147483646 h 489"/>
              <a:gd name="GluePoint25X" fmla="*/ 2147483646 w 896"/>
              <a:gd name="GluePoint25Y" fmla="*/ 2147483646 h 489"/>
              <a:gd name="GluePoint26X" fmla="*/ 2147483646 w 896"/>
              <a:gd name="GluePoint26Y" fmla="*/ 2147483646 h 489"/>
              <a:gd name="GluePoint27X" fmla="*/ 2147483646 w 896"/>
              <a:gd name="GluePoint27Y" fmla="*/ 2147483646 h 489"/>
              <a:gd name="GluePoint28X" fmla="*/ 2147483646 w 896"/>
              <a:gd name="GluePoint28Y" fmla="*/ 2147483646 h 489"/>
              <a:gd name="GluePoint29X" fmla="*/ 2147483646 w 896"/>
              <a:gd name="GluePoint29Y" fmla="*/ 2147483646 h 489"/>
              <a:gd name="GluePoint30X" fmla="*/ 2147483646 w 896"/>
              <a:gd name="GluePoint30Y" fmla="*/ 2147483646 h 489"/>
              <a:gd name="GluePoint31X" fmla="*/ 2147483646 w 896"/>
              <a:gd name="GluePoint31Y" fmla="*/ 0 h 489"/>
              <a:gd name="GluePoint32X" fmla="*/ 2147483646 w 896"/>
              <a:gd name="GluePoint32Y" fmla="*/ 2147483646 h 489"/>
              <a:gd name="GluePoint33X" fmla="*/ 2147483646 w 896"/>
              <a:gd name="GluePoint33Y" fmla="*/ 2147483646 h 489"/>
              <a:gd name="GluePoint34X" fmla="*/ 2147483646 w 896"/>
              <a:gd name="GluePoint34Y" fmla="*/ 2147483646 h 489"/>
              <a:gd name="GluePoint35X" fmla="*/ 2147483646 w 896"/>
              <a:gd name="GluePoint35Y" fmla="*/ 2147483646 h 48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Lst>
            <a:rect l="textAreaLeft" t="textAreaTop" r="textAreaRight" b="textAreaBottom"/>
            <a:pathLst>
              <a:path w="896" h="489">
                <a:moveTo>
                  <a:pt x="896" y="122"/>
                </a:moveTo>
                <a:lnTo>
                  <a:pt x="850" y="115"/>
                </a:lnTo>
                <a:lnTo>
                  <a:pt x="800" y="114"/>
                </a:lnTo>
                <a:lnTo>
                  <a:pt x="740" y="122"/>
                </a:lnTo>
                <a:lnTo>
                  <a:pt x="680" y="136"/>
                </a:lnTo>
                <a:lnTo>
                  <a:pt x="627" y="157"/>
                </a:lnTo>
                <a:lnTo>
                  <a:pt x="560" y="181"/>
                </a:lnTo>
                <a:lnTo>
                  <a:pt x="468" y="224"/>
                </a:lnTo>
                <a:lnTo>
                  <a:pt x="388" y="264"/>
                </a:lnTo>
                <a:lnTo>
                  <a:pt x="266" y="322"/>
                </a:lnTo>
                <a:lnTo>
                  <a:pt x="213" y="356"/>
                </a:lnTo>
                <a:lnTo>
                  <a:pt x="142" y="398"/>
                </a:lnTo>
                <a:lnTo>
                  <a:pt x="50" y="457"/>
                </a:lnTo>
                <a:lnTo>
                  <a:pt x="0" y="489"/>
                </a:lnTo>
                <a:lnTo>
                  <a:pt x="0" y="304"/>
                </a:lnTo>
                <a:lnTo>
                  <a:pt x="98" y="254"/>
                </a:lnTo>
                <a:lnTo>
                  <a:pt x="124" y="239"/>
                </a:lnTo>
                <a:lnTo>
                  <a:pt x="151" y="224"/>
                </a:lnTo>
                <a:lnTo>
                  <a:pt x="190" y="203"/>
                </a:lnTo>
                <a:lnTo>
                  <a:pt x="293" y="148"/>
                </a:lnTo>
                <a:lnTo>
                  <a:pt x="336" y="127"/>
                </a:lnTo>
                <a:lnTo>
                  <a:pt x="388" y="102"/>
                </a:lnTo>
                <a:lnTo>
                  <a:pt x="447" y="76"/>
                </a:lnTo>
                <a:lnTo>
                  <a:pt x="536" y="44"/>
                </a:lnTo>
                <a:lnTo>
                  <a:pt x="615" y="22"/>
                </a:lnTo>
                <a:lnTo>
                  <a:pt x="680" y="12"/>
                </a:lnTo>
                <a:lnTo>
                  <a:pt x="706" y="8"/>
                </a:lnTo>
                <a:lnTo>
                  <a:pt x="731" y="8"/>
                </a:lnTo>
                <a:lnTo>
                  <a:pt x="800" y="4"/>
                </a:lnTo>
                <a:lnTo>
                  <a:pt x="824" y="0"/>
                </a:lnTo>
                <a:lnTo>
                  <a:pt x="866" y="5"/>
                </a:lnTo>
                <a:lnTo>
                  <a:pt x="884" y="17"/>
                </a:lnTo>
                <a:lnTo>
                  <a:pt x="896" y="44"/>
                </a:lnTo>
                <a:lnTo>
                  <a:pt x="896" y="122"/>
                </a:lnTo>
                <a:close/>
              </a:path>
            </a:pathLst>
          </a:custGeom>
          <a:solidFill>
            <a:srgbClr val="000000"/>
          </a:solidFill>
          <a:ln w="0">
            <a:solidFill>
              <a:srgbClr val="FFFFFF"/>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430" name="Freeform 24"/>
          <p:cNvSpPr/>
          <p:nvPr/>
        </p:nvSpPr>
        <p:spPr>
          <a:xfrm>
            <a:off x="5219640" y="4772160"/>
            <a:ext cx="809640" cy="985680"/>
          </a:xfrm>
          <a:custGeom>
            <a:avLst/>
            <a:gdLst>
              <a:gd name="textAreaLeft" fmla="*/ 0 w 809640"/>
              <a:gd name="textAreaRight" fmla="*/ 810000 w 809640"/>
              <a:gd name="textAreaTop" fmla="*/ 0 h 985680"/>
              <a:gd name="textAreaBottom" fmla="*/ 986040 h 985680"/>
              <a:gd name="GluePoint1X" fmla="*/ 2147483646 w 2041"/>
              <a:gd name="GluePoint1Y" fmla="*/ 2147483646 h 2483"/>
              <a:gd name="GluePoint2X" fmla="*/ 2147483646 w 2041"/>
              <a:gd name="GluePoint2Y" fmla="*/ 2147483646 h 2483"/>
              <a:gd name="GluePoint3X" fmla="*/ 2147483646 w 2041"/>
              <a:gd name="GluePoint3Y" fmla="*/ 2147483646 h 2483"/>
              <a:gd name="GluePoint4X" fmla="*/ 2147483646 w 2041"/>
              <a:gd name="GluePoint4Y" fmla="*/ 2147483646 h 2483"/>
              <a:gd name="GluePoint5X" fmla="*/ 2147483646 w 2041"/>
              <a:gd name="GluePoint5Y" fmla="*/ 2147483646 h 2483"/>
              <a:gd name="GluePoint6X" fmla="*/ 2147483646 w 2041"/>
              <a:gd name="GluePoint6Y" fmla="*/ 2147483646 h 2483"/>
              <a:gd name="GluePoint7X" fmla="*/ 2147483646 w 2041"/>
              <a:gd name="GluePoint7Y" fmla="*/ 2147483646 h 2483"/>
              <a:gd name="GluePoint8X" fmla="*/ 2147483646 w 2041"/>
              <a:gd name="GluePoint8Y" fmla="*/ 2147483646 h 2483"/>
              <a:gd name="GluePoint9X" fmla="*/ 2147483646 w 2041"/>
              <a:gd name="GluePoint9Y" fmla="*/ 2147483646 h 2483"/>
              <a:gd name="GluePoint10X" fmla="*/ 2147483646 w 2041"/>
              <a:gd name="GluePoint10Y" fmla="*/ 2147483646 h 2483"/>
              <a:gd name="GluePoint11X" fmla="*/ 2147483646 w 2041"/>
              <a:gd name="GluePoint11Y" fmla="*/ 2147483646 h 2483"/>
              <a:gd name="GluePoint12X" fmla="*/ 2147483646 w 2041"/>
              <a:gd name="GluePoint12Y" fmla="*/ 2147483646 h 2483"/>
              <a:gd name="GluePoint13X" fmla="*/ 2147483646 w 2041"/>
              <a:gd name="GluePoint13Y" fmla="*/ 2147483646 h 2483"/>
              <a:gd name="GluePoint14X" fmla="*/ 2147483646 w 2041"/>
              <a:gd name="GluePoint14Y" fmla="*/ 2147483646 h 2483"/>
              <a:gd name="GluePoint15X" fmla="*/ 2147483646 w 2041"/>
              <a:gd name="GluePoint15Y" fmla="*/ 2147483646 h 2483"/>
              <a:gd name="GluePoint16X" fmla="*/ 2147483646 w 2041"/>
              <a:gd name="GluePoint16Y" fmla="*/ 2147483646 h 2483"/>
              <a:gd name="GluePoint17X" fmla="*/ 2147483646 w 2041"/>
              <a:gd name="GluePoint17Y" fmla="*/ 2147483646 h 2483"/>
              <a:gd name="GluePoint18X" fmla="*/ 2147483646 w 2041"/>
              <a:gd name="GluePoint18Y" fmla="*/ 2147483646 h 2483"/>
              <a:gd name="GluePoint19X" fmla="*/ 2147483646 w 2041"/>
              <a:gd name="GluePoint19Y" fmla="*/ 2147483646 h 2483"/>
              <a:gd name="GluePoint20X" fmla="*/ 2147483646 w 2041"/>
              <a:gd name="GluePoint20Y" fmla="*/ 2147483646 h 2483"/>
              <a:gd name="GluePoint21X" fmla="*/ 2147483646 w 2041"/>
              <a:gd name="GluePoint21Y" fmla="*/ 2147483646 h 2483"/>
              <a:gd name="GluePoint22X" fmla="*/ 2147483646 w 2041"/>
              <a:gd name="GluePoint22Y" fmla="*/ 2147483646 h 2483"/>
              <a:gd name="GluePoint23X" fmla="*/ 2147483646 w 2041"/>
              <a:gd name="GluePoint23Y" fmla="*/ 2147483646 h 2483"/>
              <a:gd name="GluePoint24X" fmla="*/ 2147483646 w 2041"/>
              <a:gd name="GluePoint24Y" fmla="*/ 2147483646 h 2483"/>
              <a:gd name="GluePoint25X" fmla="*/ 2147483646 w 2041"/>
              <a:gd name="GluePoint25Y" fmla="*/ 2147483646 h 2483"/>
              <a:gd name="GluePoint26X" fmla="*/ 2147483646 w 2041"/>
              <a:gd name="GluePoint26Y" fmla="*/ 2147483646 h 2483"/>
              <a:gd name="GluePoint27X" fmla="*/ 2147483646 w 2041"/>
              <a:gd name="GluePoint27Y" fmla="*/ 2147483646 h 2483"/>
              <a:gd name="GluePoint28X" fmla="*/ 2147483646 w 2041"/>
              <a:gd name="GluePoint28Y" fmla="*/ 2147483646 h 2483"/>
              <a:gd name="GluePoint29X" fmla="*/ 2147483646 w 2041"/>
              <a:gd name="GluePoint29Y" fmla="*/ 2147483646 h 2483"/>
              <a:gd name="GluePoint30X" fmla="*/ 2147483646 w 2041"/>
              <a:gd name="GluePoint30Y" fmla="*/ 2147483646 h 2483"/>
              <a:gd name="GluePoint31X" fmla="*/ 2147483646 w 2041"/>
              <a:gd name="GluePoint31Y" fmla="*/ 2147483646 h 2483"/>
              <a:gd name="GluePoint32X" fmla="*/ 2147483646 w 2041"/>
              <a:gd name="GluePoint32Y" fmla="*/ 2147483646 h 2483"/>
              <a:gd name="GluePoint33X" fmla="*/ 2147483646 w 2041"/>
              <a:gd name="GluePoint33Y" fmla="*/ 2147483646 h 2483"/>
              <a:gd name="GluePoint34X" fmla="*/ 2147483646 w 2041"/>
              <a:gd name="GluePoint34Y" fmla="*/ 2147483646 h 2483"/>
              <a:gd name="GluePoint35X" fmla="*/ 2147483646 w 2041"/>
              <a:gd name="GluePoint35Y" fmla="*/ 2147483646 h 2483"/>
              <a:gd name="GluePoint36X" fmla="*/ 2147483646 w 2041"/>
              <a:gd name="GluePoint36Y" fmla="*/ 2147483646 h 2483"/>
              <a:gd name="GluePoint37X" fmla="*/ 2147483646 w 2041"/>
              <a:gd name="GluePoint37Y" fmla="*/ 2147483646 h 2483"/>
              <a:gd name="GluePoint38X" fmla="*/ 2147483646 w 2041"/>
              <a:gd name="GluePoint38Y" fmla="*/ 2147483646 h 2483"/>
              <a:gd name="GluePoint39X" fmla="*/ 2147483646 w 2041"/>
              <a:gd name="GluePoint39Y" fmla="*/ 2147483646 h 2483"/>
              <a:gd name="GluePoint40X" fmla="*/ 2147483646 w 2041"/>
              <a:gd name="GluePoint40Y" fmla="*/ 2147483646 h 2483"/>
              <a:gd name="GluePoint41X" fmla="*/ 2147483646 w 2041"/>
              <a:gd name="GluePoint41Y" fmla="*/ 2147483646 h 2483"/>
              <a:gd name="GluePoint42X" fmla="*/ 2147483646 w 2041"/>
              <a:gd name="GluePoint42Y" fmla="*/ 2147483646 h 2483"/>
              <a:gd name="GluePoint43X" fmla="*/ 2147483646 w 2041"/>
              <a:gd name="GluePoint43Y" fmla="*/ 2147483646 h 2483"/>
              <a:gd name="GluePoint44X" fmla="*/ 2147483646 w 2041"/>
              <a:gd name="GluePoint44Y" fmla="*/ 2147483646 h 2483"/>
              <a:gd name="GluePoint45X" fmla="*/ 2147483646 w 2041"/>
              <a:gd name="GluePoint45Y" fmla="*/ 2147483646 h 2483"/>
              <a:gd name="GluePoint46X" fmla="*/ 2147483646 w 2041"/>
              <a:gd name="GluePoint46Y" fmla="*/ 2147483646 h 2483"/>
              <a:gd name="GluePoint47X" fmla="*/ 2147483646 w 2041"/>
              <a:gd name="GluePoint47Y" fmla="*/ 2147483646 h 2483"/>
              <a:gd name="GluePoint48X" fmla="*/ 2147483646 w 2041"/>
              <a:gd name="GluePoint48Y" fmla="*/ 2147483646 h 248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Lst>
            <a:rect l="textAreaLeft" t="textAreaTop" r="textAreaRight" b="textAreaBottom"/>
            <a:pathLst>
              <a:path w="2041" h="2483">
                <a:moveTo>
                  <a:pt x="1721" y="2117"/>
                </a:moveTo>
                <a:lnTo>
                  <a:pt x="1702" y="2011"/>
                </a:lnTo>
                <a:lnTo>
                  <a:pt x="1717" y="1990"/>
                </a:lnTo>
                <a:lnTo>
                  <a:pt x="1726" y="2011"/>
                </a:lnTo>
                <a:lnTo>
                  <a:pt x="1743" y="2013"/>
                </a:lnTo>
                <a:lnTo>
                  <a:pt x="1769" y="1992"/>
                </a:lnTo>
                <a:lnTo>
                  <a:pt x="1799" y="1964"/>
                </a:lnTo>
                <a:lnTo>
                  <a:pt x="1821" y="1932"/>
                </a:lnTo>
                <a:lnTo>
                  <a:pt x="1847" y="1879"/>
                </a:lnTo>
                <a:lnTo>
                  <a:pt x="1857" y="1853"/>
                </a:lnTo>
                <a:lnTo>
                  <a:pt x="1867" y="1820"/>
                </a:lnTo>
                <a:lnTo>
                  <a:pt x="1876" y="1774"/>
                </a:lnTo>
                <a:lnTo>
                  <a:pt x="1896" y="1798"/>
                </a:lnTo>
                <a:lnTo>
                  <a:pt x="1915" y="1774"/>
                </a:lnTo>
                <a:lnTo>
                  <a:pt x="1929" y="1747"/>
                </a:lnTo>
                <a:lnTo>
                  <a:pt x="1945" y="1721"/>
                </a:lnTo>
                <a:lnTo>
                  <a:pt x="1968" y="1667"/>
                </a:lnTo>
                <a:lnTo>
                  <a:pt x="1977" y="1641"/>
                </a:lnTo>
                <a:lnTo>
                  <a:pt x="1990" y="1616"/>
                </a:lnTo>
                <a:lnTo>
                  <a:pt x="1998" y="1589"/>
                </a:lnTo>
                <a:lnTo>
                  <a:pt x="2015" y="1533"/>
                </a:lnTo>
                <a:lnTo>
                  <a:pt x="2019" y="1509"/>
                </a:lnTo>
                <a:lnTo>
                  <a:pt x="2024" y="1483"/>
                </a:lnTo>
                <a:lnTo>
                  <a:pt x="2036" y="1431"/>
                </a:lnTo>
                <a:lnTo>
                  <a:pt x="2036" y="1405"/>
                </a:lnTo>
                <a:lnTo>
                  <a:pt x="2041" y="1378"/>
                </a:lnTo>
                <a:lnTo>
                  <a:pt x="2041" y="1324"/>
                </a:lnTo>
                <a:lnTo>
                  <a:pt x="2041" y="1298"/>
                </a:lnTo>
                <a:lnTo>
                  <a:pt x="2041" y="1245"/>
                </a:lnTo>
                <a:lnTo>
                  <a:pt x="2036" y="1195"/>
                </a:lnTo>
                <a:lnTo>
                  <a:pt x="2028" y="1140"/>
                </a:lnTo>
                <a:lnTo>
                  <a:pt x="2016" y="1088"/>
                </a:lnTo>
                <a:lnTo>
                  <a:pt x="1993" y="1020"/>
                </a:lnTo>
                <a:lnTo>
                  <a:pt x="1964" y="967"/>
                </a:lnTo>
                <a:lnTo>
                  <a:pt x="1945" y="929"/>
                </a:lnTo>
                <a:lnTo>
                  <a:pt x="1922" y="904"/>
                </a:lnTo>
                <a:lnTo>
                  <a:pt x="1919" y="852"/>
                </a:lnTo>
                <a:lnTo>
                  <a:pt x="1919" y="826"/>
                </a:lnTo>
                <a:lnTo>
                  <a:pt x="1915" y="772"/>
                </a:lnTo>
                <a:lnTo>
                  <a:pt x="1913" y="720"/>
                </a:lnTo>
                <a:lnTo>
                  <a:pt x="1902" y="640"/>
                </a:lnTo>
                <a:lnTo>
                  <a:pt x="1887" y="588"/>
                </a:lnTo>
                <a:lnTo>
                  <a:pt x="1876" y="554"/>
                </a:lnTo>
                <a:lnTo>
                  <a:pt x="1851" y="508"/>
                </a:lnTo>
                <a:lnTo>
                  <a:pt x="1817" y="456"/>
                </a:lnTo>
                <a:lnTo>
                  <a:pt x="1779" y="404"/>
                </a:lnTo>
                <a:lnTo>
                  <a:pt x="1751" y="366"/>
                </a:lnTo>
                <a:lnTo>
                  <a:pt x="1686" y="302"/>
                </a:lnTo>
                <a:lnTo>
                  <a:pt x="1644" y="272"/>
                </a:lnTo>
                <a:lnTo>
                  <a:pt x="1622" y="256"/>
                </a:lnTo>
                <a:lnTo>
                  <a:pt x="1597" y="240"/>
                </a:lnTo>
                <a:lnTo>
                  <a:pt x="1550" y="213"/>
                </a:lnTo>
                <a:lnTo>
                  <a:pt x="1505" y="183"/>
                </a:lnTo>
                <a:lnTo>
                  <a:pt x="1455" y="159"/>
                </a:lnTo>
                <a:lnTo>
                  <a:pt x="1385" y="124"/>
                </a:lnTo>
                <a:lnTo>
                  <a:pt x="1359" y="115"/>
                </a:lnTo>
                <a:lnTo>
                  <a:pt x="1334" y="106"/>
                </a:lnTo>
                <a:lnTo>
                  <a:pt x="1305" y="91"/>
                </a:lnTo>
                <a:lnTo>
                  <a:pt x="1287" y="84"/>
                </a:lnTo>
                <a:lnTo>
                  <a:pt x="1263" y="73"/>
                </a:lnTo>
                <a:lnTo>
                  <a:pt x="1234" y="62"/>
                </a:lnTo>
                <a:lnTo>
                  <a:pt x="1213" y="58"/>
                </a:lnTo>
                <a:lnTo>
                  <a:pt x="1188" y="50"/>
                </a:lnTo>
                <a:lnTo>
                  <a:pt x="1170" y="45"/>
                </a:lnTo>
                <a:lnTo>
                  <a:pt x="1144" y="36"/>
                </a:lnTo>
                <a:lnTo>
                  <a:pt x="1122" y="35"/>
                </a:lnTo>
                <a:lnTo>
                  <a:pt x="1093" y="25"/>
                </a:lnTo>
                <a:lnTo>
                  <a:pt x="1032" y="13"/>
                </a:lnTo>
                <a:lnTo>
                  <a:pt x="994" y="10"/>
                </a:lnTo>
                <a:lnTo>
                  <a:pt x="972" y="3"/>
                </a:lnTo>
                <a:lnTo>
                  <a:pt x="949" y="0"/>
                </a:lnTo>
                <a:lnTo>
                  <a:pt x="899" y="2"/>
                </a:lnTo>
                <a:lnTo>
                  <a:pt x="873" y="10"/>
                </a:lnTo>
                <a:lnTo>
                  <a:pt x="843" y="14"/>
                </a:lnTo>
                <a:lnTo>
                  <a:pt x="816" y="24"/>
                </a:lnTo>
                <a:lnTo>
                  <a:pt x="795" y="29"/>
                </a:lnTo>
                <a:lnTo>
                  <a:pt x="752" y="47"/>
                </a:lnTo>
                <a:lnTo>
                  <a:pt x="727" y="62"/>
                </a:lnTo>
                <a:lnTo>
                  <a:pt x="705" y="73"/>
                </a:lnTo>
                <a:lnTo>
                  <a:pt x="681" y="88"/>
                </a:lnTo>
                <a:lnTo>
                  <a:pt x="657" y="107"/>
                </a:lnTo>
                <a:lnTo>
                  <a:pt x="617" y="142"/>
                </a:lnTo>
                <a:lnTo>
                  <a:pt x="575" y="177"/>
                </a:lnTo>
                <a:lnTo>
                  <a:pt x="533" y="219"/>
                </a:lnTo>
                <a:lnTo>
                  <a:pt x="481" y="274"/>
                </a:lnTo>
                <a:lnTo>
                  <a:pt x="429" y="324"/>
                </a:lnTo>
                <a:lnTo>
                  <a:pt x="388" y="377"/>
                </a:lnTo>
                <a:lnTo>
                  <a:pt x="358" y="430"/>
                </a:lnTo>
                <a:lnTo>
                  <a:pt x="333" y="482"/>
                </a:lnTo>
                <a:lnTo>
                  <a:pt x="319" y="538"/>
                </a:lnTo>
                <a:lnTo>
                  <a:pt x="311" y="588"/>
                </a:lnTo>
                <a:lnTo>
                  <a:pt x="313" y="614"/>
                </a:lnTo>
                <a:lnTo>
                  <a:pt x="315" y="641"/>
                </a:lnTo>
                <a:lnTo>
                  <a:pt x="302" y="666"/>
                </a:lnTo>
                <a:lnTo>
                  <a:pt x="287" y="682"/>
                </a:lnTo>
                <a:lnTo>
                  <a:pt x="274" y="701"/>
                </a:lnTo>
                <a:lnTo>
                  <a:pt x="267" y="720"/>
                </a:lnTo>
                <a:lnTo>
                  <a:pt x="261" y="746"/>
                </a:lnTo>
                <a:lnTo>
                  <a:pt x="260" y="772"/>
                </a:lnTo>
                <a:lnTo>
                  <a:pt x="261" y="800"/>
                </a:lnTo>
                <a:lnTo>
                  <a:pt x="267" y="826"/>
                </a:lnTo>
                <a:lnTo>
                  <a:pt x="276" y="858"/>
                </a:lnTo>
                <a:lnTo>
                  <a:pt x="289" y="871"/>
                </a:lnTo>
                <a:lnTo>
                  <a:pt x="319" y="904"/>
                </a:lnTo>
                <a:lnTo>
                  <a:pt x="324" y="929"/>
                </a:lnTo>
                <a:lnTo>
                  <a:pt x="315" y="957"/>
                </a:lnTo>
                <a:lnTo>
                  <a:pt x="293" y="967"/>
                </a:lnTo>
                <a:lnTo>
                  <a:pt x="271" y="980"/>
                </a:lnTo>
                <a:lnTo>
                  <a:pt x="251" y="993"/>
                </a:lnTo>
                <a:lnTo>
                  <a:pt x="235" y="1007"/>
                </a:lnTo>
                <a:lnTo>
                  <a:pt x="217" y="1023"/>
                </a:lnTo>
                <a:lnTo>
                  <a:pt x="186" y="1047"/>
                </a:lnTo>
                <a:lnTo>
                  <a:pt x="170" y="1059"/>
                </a:lnTo>
                <a:lnTo>
                  <a:pt x="148" y="1087"/>
                </a:lnTo>
                <a:lnTo>
                  <a:pt x="135" y="1116"/>
                </a:lnTo>
                <a:lnTo>
                  <a:pt x="121" y="1143"/>
                </a:lnTo>
                <a:lnTo>
                  <a:pt x="106" y="1169"/>
                </a:lnTo>
                <a:lnTo>
                  <a:pt x="93" y="1193"/>
                </a:lnTo>
                <a:lnTo>
                  <a:pt x="82" y="1219"/>
                </a:lnTo>
                <a:lnTo>
                  <a:pt x="69" y="1244"/>
                </a:lnTo>
                <a:lnTo>
                  <a:pt x="40" y="1298"/>
                </a:lnTo>
                <a:lnTo>
                  <a:pt x="28" y="1324"/>
                </a:lnTo>
                <a:lnTo>
                  <a:pt x="15" y="1350"/>
                </a:lnTo>
                <a:lnTo>
                  <a:pt x="6" y="1376"/>
                </a:lnTo>
                <a:lnTo>
                  <a:pt x="0" y="1405"/>
                </a:lnTo>
                <a:lnTo>
                  <a:pt x="6" y="1426"/>
                </a:lnTo>
                <a:lnTo>
                  <a:pt x="18" y="1457"/>
                </a:lnTo>
                <a:lnTo>
                  <a:pt x="35" y="1474"/>
                </a:lnTo>
                <a:lnTo>
                  <a:pt x="49" y="1483"/>
                </a:lnTo>
                <a:lnTo>
                  <a:pt x="75" y="1489"/>
                </a:lnTo>
                <a:lnTo>
                  <a:pt x="99" y="1484"/>
                </a:lnTo>
                <a:lnTo>
                  <a:pt x="173" y="1478"/>
                </a:lnTo>
                <a:lnTo>
                  <a:pt x="196" y="1479"/>
                </a:lnTo>
                <a:lnTo>
                  <a:pt x="217" y="1483"/>
                </a:lnTo>
                <a:lnTo>
                  <a:pt x="238" y="1489"/>
                </a:lnTo>
                <a:lnTo>
                  <a:pt x="243" y="1510"/>
                </a:lnTo>
                <a:lnTo>
                  <a:pt x="243" y="1535"/>
                </a:lnTo>
                <a:lnTo>
                  <a:pt x="225" y="1580"/>
                </a:lnTo>
                <a:lnTo>
                  <a:pt x="216" y="1594"/>
                </a:lnTo>
                <a:lnTo>
                  <a:pt x="203" y="1616"/>
                </a:lnTo>
                <a:lnTo>
                  <a:pt x="200" y="1641"/>
                </a:lnTo>
                <a:lnTo>
                  <a:pt x="217" y="1667"/>
                </a:lnTo>
                <a:lnTo>
                  <a:pt x="238" y="1691"/>
                </a:lnTo>
                <a:lnTo>
                  <a:pt x="254" y="1709"/>
                </a:lnTo>
                <a:lnTo>
                  <a:pt x="267" y="1721"/>
                </a:lnTo>
                <a:lnTo>
                  <a:pt x="245" y="1722"/>
                </a:lnTo>
                <a:lnTo>
                  <a:pt x="232" y="1733"/>
                </a:lnTo>
                <a:lnTo>
                  <a:pt x="222" y="1748"/>
                </a:lnTo>
                <a:lnTo>
                  <a:pt x="221" y="1769"/>
                </a:lnTo>
                <a:lnTo>
                  <a:pt x="222" y="1797"/>
                </a:lnTo>
                <a:lnTo>
                  <a:pt x="238" y="1823"/>
                </a:lnTo>
                <a:lnTo>
                  <a:pt x="269" y="1845"/>
                </a:lnTo>
                <a:lnTo>
                  <a:pt x="291" y="1854"/>
                </a:lnTo>
                <a:lnTo>
                  <a:pt x="297" y="1877"/>
                </a:lnTo>
                <a:lnTo>
                  <a:pt x="293" y="1902"/>
                </a:lnTo>
                <a:lnTo>
                  <a:pt x="282" y="1908"/>
                </a:lnTo>
                <a:lnTo>
                  <a:pt x="271" y="1929"/>
                </a:lnTo>
                <a:lnTo>
                  <a:pt x="265" y="1955"/>
                </a:lnTo>
                <a:lnTo>
                  <a:pt x="263" y="1982"/>
                </a:lnTo>
                <a:lnTo>
                  <a:pt x="261" y="2035"/>
                </a:lnTo>
                <a:lnTo>
                  <a:pt x="265" y="2087"/>
                </a:lnTo>
                <a:lnTo>
                  <a:pt x="271" y="2114"/>
                </a:lnTo>
                <a:lnTo>
                  <a:pt x="285" y="2141"/>
                </a:lnTo>
                <a:lnTo>
                  <a:pt x="304" y="2158"/>
                </a:lnTo>
                <a:lnTo>
                  <a:pt x="313" y="2163"/>
                </a:lnTo>
                <a:lnTo>
                  <a:pt x="324" y="2174"/>
                </a:lnTo>
                <a:lnTo>
                  <a:pt x="349" y="2186"/>
                </a:lnTo>
                <a:lnTo>
                  <a:pt x="364" y="2195"/>
                </a:lnTo>
                <a:lnTo>
                  <a:pt x="388" y="2195"/>
                </a:lnTo>
                <a:lnTo>
                  <a:pt x="415" y="2195"/>
                </a:lnTo>
                <a:lnTo>
                  <a:pt x="439" y="2206"/>
                </a:lnTo>
                <a:lnTo>
                  <a:pt x="463" y="2215"/>
                </a:lnTo>
                <a:lnTo>
                  <a:pt x="511" y="2216"/>
                </a:lnTo>
                <a:lnTo>
                  <a:pt x="558" y="2229"/>
                </a:lnTo>
                <a:lnTo>
                  <a:pt x="608" y="2234"/>
                </a:lnTo>
                <a:lnTo>
                  <a:pt x="655" y="2241"/>
                </a:lnTo>
                <a:lnTo>
                  <a:pt x="705" y="2243"/>
                </a:lnTo>
                <a:lnTo>
                  <a:pt x="729" y="2243"/>
                </a:lnTo>
                <a:lnTo>
                  <a:pt x="774" y="2247"/>
                </a:lnTo>
                <a:lnTo>
                  <a:pt x="829" y="2483"/>
                </a:lnTo>
                <a:lnTo>
                  <a:pt x="825" y="2483"/>
                </a:lnTo>
                <a:lnTo>
                  <a:pt x="851" y="2472"/>
                </a:lnTo>
                <a:lnTo>
                  <a:pt x="878" y="2457"/>
                </a:lnTo>
                <a:lnTo>
                  <a:pt x="902" y="2445"/>
                </a:lnTo>
                <a:lnTo>
                  <a:pt x="949" y="2427"/>
                </a:lnTo>
                <a:lnTo>
                  <a:pt x="1019" y="2399"/>
                </a:lnTo>
                <a:lnTo>
                  <a:pt x="1117" y="2362"/>
                </a:lnTo>
                <a:lnTo>
                  <a:pt x="1212" y="2327"/>
                </a:lnTo>
                <a:lnTo>
                  <a:pt x="1356" y="2276"/>
                </a:lnTo>
                <a:lnTo>
                  <a:pt x="1429" y="2247"/>
                </a:lnTo>
                <a:lnTo>
                  <a:pt x="1557" y="2193"/>
                </a:lnTo>
                <a:lnTo>
                  <a:pt x="1649" y="2150"/>
                </a:lnTo>
                <a:lnTo>
                  <a:pt x="1721" y="2117"/>
                </a:lnTo>
                <a:close/>
              </a:path>
            </a:pathLst>
          </a:custGeom>
          <a:solidFill>
            <a:srgbClr val="000000"/>
          </a:solidFill>
          <a:ln w="0">
            <a:solidFill>
              <a:srgbClr val="FFFFFF"/>
            </a:solidFill>
          </a:ln>
        </p:spPr>
        <p:style>
          <a:lnRef idx="0">
            <a:scrgbClr r="0" g="0" b="0"/>
          </a:lnRef>
          <a:fillRef idx="0">
            <a:scrgbClr r="0" g="0" b="0"/>
          </a:fillRef>
          <a:effectRef idx="0">
            <a:scrgbClr r="0" g="0" b="0"/>
          </a:effectRef>
          <a:fontRef idx="minor"/>
        </p:style>
        <p:txBody>
          <a:bodyPr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a:t>
            </a:r>
            <a:endParaRPr lang="en-US" sz="2800" b="0" u="none" strike="noStrike">
              <a:solidFill>
                <a:srgbClr val="000000"/>
              </a:solidFill>
              <a:effectLst/>
              <a:uFillTx/>
              <a:latin typeface="Calibri"/>
            </a:endParaRPr>
          </a:p>
        </p:txBody>
      </p:sp>
      <p:sp>
        <p:nvSpPr>
          <p:cNvPr id="431" name="Freeform 25"/>
          <p:cNvSpPr/>
          <p:nvPr/>
        </p:nvSpPr>
        <p:spPr>
          <a:xfrm>
            <a:off x="5468760" y="5611680"/>
            <a:ext cx="490680" cy="333360"/>
          </a:xfrm>
          <a:custGeom>
            <a:avLst/>
            <a:gdLst>
              <a:gd name="textAreaLeft" fmla="*/ 0 w 490680"/>
              <a:gd name="textAreaRight" fmla="*/ 490680 w 490680"/>
              <a:gd name="textAreaTop" fmla="*/ 0 h 333360"/>
              <a:gd name="textAreaBottom" fmla="*/ 333720 h 333360"/>
              <a:gd name="GluePoint1X" fmla="*/ 2147483646 w 1235"/>
              <a:gd name="GluePoint1Y" fmla="*/ 2147483646 h 841"/>
              <a:gd name="GluePoint2X" fmla="*/ 2147483646 w 1235"/>
              <a:gd name="GluePoint2Y" fmla="*/ 0 h 841"/>
              <a:gd name="GluePoint3X" fmla="*/ 2147483646 w 1235"/>
              <a:gd name="GluePoint3Y" fmla="*/ 0 h 841"/>
              <a:gd name="GluePoint4X" fmla="*/ 2147483646 w 1235"/>
              <a:gd name="GluePoint4Y" fmla="*/ 0 h 841"/>
              <a:gd name="GluePoint5X" fmla="*/ 2147483646 w 1235"/>
              <a:gd name="GluePoint5Y" fmla="*/ 2147483646 h 841"/>
              <a:gd name="GluePoint6X" fmla="*/ 2147483646 w 1235"/>
              <a:gd name="GluePoint6Y" fmla="*/ 2147483646 h 841"/>
              <a:gd name="GluePoint7X" fmla="*/ 2147483646 w 1235"/>
              <a:gd name="GluePoint7Y" fmla="*/ 2147483646 h 841"/>
              <a:gd name="GluePoint8X" fmla="*/ 2147483646 w 1235"/>
              <a:gd name="GluePoint8Y" fmla="*/ 2147483646 h 841"/>
              <a:gd name="GluePoint9X" fmla="*/ 2147483646 w 1235"/>
              <a:gd name="GluePoint9Y" fmla="*/ 2147483646 h 841"/>
              <a:gd name="GluePoint10X" fmla="*/ 2147483646 w 1235"/>
              <a:gd name="GluePoint10Y" fmla="*/ 2147483646 h 841"/>
              <a:gd name="GluePoint11X" fmla="*/ 2147483646 w 1235"/>
              <a:gd name="GluePoint11Y" fmla="*/ 2147483646 h 841"/>
              <a:gd name="GluePoint12X" fmla="*/ 2147483646 w 1235"/>
              <a:gd name="GluePoint12Y" fmla="*/ 2147483646 h 841"/>
              <a:gd name="GluePoint13X" fmla="*/ 2147483646 w 1235"/>
              <a:gd name="GluePoint13Y" fmla="*/ 2147483646 h 841"/>
              <a:gd name="GluePoint14X" fmla="*/ 2147483646 w 1235"/>
              <a:gd name="GluePoint14Y" fmla="*/ 2147483646 h 841"/>
              <a:gd name="GluePoint15X" fmla="*/ 2147483646 w 1235"/>
              <a:gd name="GluePoint15Y" fmla="*/ 2147483646 h 841"/>
              <a:gd name="GluePoint16X" fmla="*/ 2147483646 w 1235"/>
              <a:gd name="GluePoint16Y" fmla="*/ 2147483646 h 841"/>
              <a:gd name="GluePoint17X" fmla="*/ 2147483646 w 1235"/>
              <a:gd name="GluePoint17Y" fmla="*/ 2147483646 h 841"/>
              <a:gd name="GluePoint18X" fmla="*/ 2147483646 w 1235"/>
              <a:gd name="GluePoint18Y" fmla="*/ 2147483646 h 841"/>
              <a:gd name="GluePoint19X" fmla="*/ 2147483646 w 1235"/>
              <a:gd name="GluePoint19Y" fmla="*/ 2147483646 h 841"/>
              <a:gd name="GluePoint20X" fmla="*/ 2147483646 w 1235"/>
              <a:gd name="GluePoint20Y" fmla="*/ 2147483646 h 841"/>
              <a:gd name="GluePoint21X" fmla="*/ 2147483646 w 1235"/>
              <a:gd name="GluePoint21Y" fmla="*/ 2147483646 h 841"/>
              <a:gd name="GluePoint22X" fmla="*/ 2147483646 w 1235"/>
              <a:gd name="GluePoint22Y" fmla="*/ 2147483646 h 841"/>
              <a:gd name="GluePoint23X" fmla="*/ 2147483646 w 1235"/>
              <a:gd name="GluePoint23Y" fmla="*/ 2147483646 h 841"/>
              <a:gd name="GluePoint24X" fmla="*/ 2147483646 w 1235"/>
              <a:gd name="GluePoint24Y" fmla="*/ 2147483646 h 841"/>
              <a:gd name="GluePoint25X" fmla="*/ 2147483646 w 1235"/>
              <a:gd name="GluePoint25Y" fmla="*/ 2147483646 h 841"/>
              <a:gd name="GluePoint26X" fmla="*/ 2147483646 w 1235"/>
              <a:gd name="GluePoint26Y" fmla="*/ 2147483646 h 841"/>
              <a:gd name="GluePoint27X" fmla="*/ 2147483646 w 1235"/>
              <a:gd name="GluePoint27Y" fmla="*/ 2147483646 h 841"/>
              <a:gd name="GluePoint28X" fmla="*/ 2147483646 w 1235"/>
              <a:gd name="GluePoint28Y" fmla="*/ 2147483646 h 841"/>
              <a:gd name="GluePoint29X" fmla="*/ 2147483646 w 1235"/>
              <a:gd name="GluePoint29Y" fmla="*/ 2147483646 h 841"/>
              <a:gd name="GluePoint30X" fmla="*/ 0 w 1235"/>
              <a:gd name="GluePoint30Y" fmla="*/ 2147483646 h 841"/>
              <a:gd name="GluePoint31X" fmla="*/ 2147483646 w 1235"/>
              <a:gd name="GluePoint31Y" fmla="*/ 2147483646 h 841"/>
              <a:gd name="GluePoint32X" fmla="*/ 2147483646 w 1235"/>
              <a:gd name="GluePoint32Y" fmla="*/ 2147483646 h 841"/>
              <a:gd name="GluePoint33X" fmla="*/ 2147483646 w 1235"/>
              <a:gd name="GluePoint33Y" fmla="*/ 2147483646 h 841"/>
              <a:gd name="GluePoint34X" fmla="*/ 2147483646 w 1235"/>
              <a:gd name="GluePoint34Y" fmla="*/ 2147483646 h 841"/>
              <a:gd name="GluePoint35X" fmla="*/ 2147483646 w 1235"/>
              <a:gd name="GluePoint35Y" fmla="*/ 2147483646 h 841"/>
              <a:gd name="GluePoint36X" fmla="*/ 2147483646 w 1235"/>
              <a:gd name="GluePoint36Y" fmla="*/ 2147483646 h 841"/>
              <a:gd name="GluePoint37X" fmla="*/ 2147483646 w 1235"/>
              <a:gd name="GluePoint37Y" fmla="*/ 2147483646 h 841"/>
              <a:gd name="GluePoint38X" fmla="*/ 2147483646 w 1235"/>
              <a:gd name="GluePoint38Y" fmla="*/ 2147483646 h 841"/>
              <a:gd name="GluePoint39X" fmla="*/ 2147483646 w 1235"/>
              <a:gd name="GluePoint39Y" fmla="*/ 2147483646 h 841"/>
              <a:gd name="GluePoint40X" fmla="*/ 2147483646 w 1235"/>
              <a:gd name="GluePoint40Y" fmla="*/ 2147483646 h 841"/>
              <a:gd name="GluePoint41X" fmla="*/ 2147483646 w 1235"/>
              <a:gd name="GluePoint41Y" fmla="*/ 2147483646 h 841"/>
              <a:gd name="GluePoint42X" fmla="*/ 2147483646 w 1235"/>
              <a:gd name="GluePoint42Y" fmla="*/ 2147483646 h 841"/>
              <a:gd name="GluePoint43X" fmla="*/ 2147483646 w 1235"/>
              <a:gd name="GluePoint43Y" fmla="*/ 2147483646 h 841"/>
              <a:gd name="GluePoint44X" fmla="*/ 2147483646 w 1235"/>
              <a:gd name="GluePoint44Y" fmla="*/ 2147483646 h 841"/>
              <a:gd name="GluePoint45X" fmla="*/ 2147483646 w 1235"/>
              <a:gd name="GluePoint45Y" fmla="*/ 2147483646 h 841"/>
              <a:gd name="GluePoint46X" fmla="*/ 2147483646 w 1235"/>
              <a:gd name="GluePoint46Y" fmla="*/ 2147483646 h 841"/>
              <a:gd name="GluePoint47X" fmla="*/ 2147483646 w 1235"/>
              <a:gd name="GluePoint47Y" fmla="*/ 2147483646 h 841"/>
              <a:gd name="GluePoint48X" fmla="*/ 2147483646 w 1235"/>
              <a:gd name="GluePoint48Y" fmla="*/ 2147483646 h 841"/>
              <a:gd name="GluePoint49X" fmla="*/ 2147483646 w 1235"/>
              <a:gd name="GluePoint49Y" fmla="*/ 2147483646 h 841"/>
              <a:gd name="GluePoint50X" fmla="*/ 2147483646 w 1235"/>
              <a:gd name="GluePoint50Y" fmla="*/ 2147483646 h 841"/>
              <a:gd name="GluePoint51X" fmla="*/ 2147483646 w 1235"/>
              <a:gd name="GluePoint51Y" fmla="*/ 2147483646 h 841"/>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 ang="0">
                <a:pos x="GluePoint50X" y="GluePoint50Y"/>
              </a:cxn>
              <a:cxn ang="0">
                <a:pos x="GluePoint51X" y="GluePoint51Y"/>
              </a:cxn>
            </a:cxnLst>
            <a:rect l="textAreaLeft" t="textAreaTop" r="textAreaRight" b="textAreaBottom"/>
            <a:pathLst>
              <a:path w="1235" h="841">
                <a:moveTo>
                  <a:pt x="1235" y="212"/>
                </a:moveTo>
                <a:lnTo>
                  <a:pt x="1143" y="0"/>
                </a:lnTo>
                <a:lnTo>
                  <a:pt x="1090" y="0"/>
                </a:lnTo>
                <a:lnTo>
                  <a:pt x="1018" y="35"/>
                </a:lnTo>
                <a:lnTo>
                  <a:pt x="926" y="78"/>
                </a:lnTo>
                <a:lnTo>
                  <a:pt x="798" y="132"/>
                </a:lnTo>
                <a:lnTo>
                  <a:pt x="725" y="159"/>
                </a:lnTo>
                <a:lnTo>
                  <a:pt x="579" y="212"/>
                </a:lnTo>
                <a:lnTo>
                  <a:pt x="486" y="247"/>
                </a:lnTo>
                <a:lnTo>
                  <a:pt x="388" y="284"/>
                </a:lnTo>
                <a:lnTo>
                  <a:pt x="318" y="312"/>
                </a:lnTo>
                <a:lnTo>
                  <a:pt x="271" y="329"/>
                </a:lnTo>
                <a:lnTo>
                  <a:pt x="247" y="340"/>
                </a:lnTo>
                <a:lnTo>
                  <a:pt x="220" y="357"/>
                </a:lnTo>
                <a:lnTo>
                  <a:pt x="194" y="368"/>
                </a:lnTo>
                <a:lnTo>
                  <a:pt x="194" y="370"/>
                </a:lnTo>
                <a:lnTo>
                  <a:pt x="172" y="365"/>
                </a:lnTo>
                <a:lnTo>
                  <a:pt x="146" y="373"/>
                </a:lnTo>
                <a:lnTo>
                  <a:pt x="130" y="393"/>
                </a:lnTo>
                <a:lnTo>
                  <a:pt x="120" y="422"/>
                </a:lnTo>
                <a:lnTo>
                  <a:pt x="115" y="472"/>
                </a:lnTo>
                <a:lnTo>
                  <a:pt x="107" y="502"/>
                </a:lnTo>
                <a:lnTo>
                  <a:pt x="90" y="551"/>
                </a:lnTo>
                <a:lnTo>
                  <a:pt x="68" y="606"/>
                </a:lnTo>
                <a:lnTo>
                  <a:pt x="48" y="659"/>
                </a:lnTo>
                <a:lnTo>
                  <a:pt x="21" y="735"/>
                </a:lnTo>
                <a:lnTo>
                  <a:pt x="13" y="761"/>
                </a:lnTo>
                <a:lnTo>
                  <a:pt x="4" y="790"/>
                </a:lnTo>
                <a:lnTo>
                  <a:pt x="0" y="803"/>
                </a:lnTo>
                <a:lnTo>
                  <a:pt x="4" y="816"/>
                </a:lnTo>
                <a:lnTo>
                  <a:pt x="13" y="833"/>
                </a:lnTo>
                <a:lnTo>
                  <a:pt x="24" y="841"/>
                </a:lnTo>
                <a:lnTo>
                  <a:pt x="172" y="841"/>
                </a:lnTo>
                <a:lnTo>
                  <a:pt x="173" y="841"/>
                </a:lnTo>
                <a:lnTo>
                  <a:pt x="205" y="761"/>
                </a:lnTo>
                <a:lnTo>
                  <a:pt x="255" y="686"/>
                </a:lnTo>
                <a:lnTo>
                  <a:pt x="314" y="633"/>
                </a:lnTo>
                <a:lnTo>
                  <a:pt x="366" y="596"/>
                </a:lnTo>
                <a:lnTo>
                  <a:pt x="460" y="546"/>
                </a:lnTo>
                <a:lnTo>
                  <a:pt x="534" y="515"/>
                </a:lnTo>
                <a:lnTo>
                  <a:pt x="631" y="472"/>
                </a:lnTo>
                <a:lnTo>
                  <a:pt x="751" y="422"/>
                </a:lnTo>
                <a:lnTo>
                  <a:pt x="822" y="396"/>
                </a:lnTo>
                <a:lnTo>
                  <a:pt x="896" y="360"/>
                </a:lnTo>
                <a:lnTo>
                  <a:pt x="970" y="322"/>
                </a:lnTo>
                <a:lnTo>
                  <a:pt x="1040" y="290"/>
                </a:lnTo>
                <a:lnTo>
                  <a:pt x="1090" y="267"/>
                </a:lnTo>
                <a:lnTo>
                  <a:pt x="1138" y="249"/>
                </a:lnTo>
                <a:lnTo>
                  <a:pt x="1187" y="231"/>
                </a:lnTo>
                <a:lnTo>
                  <a:pt x="1235" y="212"/>
                </a:lnTo>
                <a:close/>
              </a:path>
            </a:pathLst>
          </a:custGeom>
          <a:solidFill>
            <a:srgbClr val="000000"/>
          </a:solidFill>
          <a:ln w="0">
            <a:solidFill>
              <a:srgbClr val="FFFFFF"/>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432" name="Freeform 26"/>
          <p:cNvSpPr/>
          <p:nvPr/>
        </p:nvSpPr>
        <p:spPr>
          <a:xfrm>
            <a:off x="5535720" y="5694480"/>
            <a:ext cx="490320" cy="250560"/>
          </a:xfrm>
          <a:custGeom>
            <a:avLst/>
            <a:gdLst>
              <a:gd name="textAreaLeft" fmla="*/ 0 w 490320"/>
              <a:gd name="textAreaRight" fmla="*/ 490680 w 490320"/>
              <a:gd name="textAreaTop" fmla="*/ 0 h 250560"/>
              <a:gd name="textAreaBottom" fmla="*/ 250920 h 250560"/>
              <a:gd name="GluePoint1X" fmla="*/ 2147483646 w 1235"/>
              <a:gd name="GluePoint1Y" fmla="*/ 0 h 634"/>
              <a:gd name="GluePoint2X" fmla="*/ 2147483646 w 1235"/>
              <a:gd name="GluePoint2Y" fmla="*/ 2147483646 h 634"/>
              <a:gd name="GluePoint3X" fmla="*/ 2147483646 w 1235"/>
              <a:gd name="GluePoint3Y" fmla="*/ 2147483646 h 634"/>
              <a:gd name="GluePoint4X" fmla="*/ 2147483646 w 1235"/>
              <a:gd name="GluePoint4Y" fmla="*/ 2147483646 h 634"/>
              <a:gd name="GluePoint5X" fmla="*/ 0 w 1235"/>
              <a:gd name="GluePoint5Y" fmla="*/ 2147483646 h 634"/>
              <a:gd name="GluePoint6X" fmla="*/ 2147483646 w 1235"/>
              <a:gd name="GluePoint6Y" fmla="*/ 2147483646 h 634"/>
              <a:gd name="GluePoint7X" fmla="*/ 2147483646 w 1235"/>
              <a:gd name="GluePoint7Y" fmla="*/ 2147483646 h 634"/>
              <a:gd name="GluePoint8X" fmla="*/ 2147483646 w 1235"/>
              <a:gd name="GluePoint8Y" fmla="*/ 2147483646 h 634"/>
              <a:gd name="GluePoint9X" fmla="*/ 2147483646 w 1235"/>
              <a:gd name="GluePoint9Y" fmla="*/ 2147483646 h 634"/>
              <a:gd name="GluePoint10X" fmla="*/ 2147483646 w 1235"/>
              <a:gd name="GluePoint10Y" fmla="*/ 2147483646 h 634"/>
              <a:gd name="GluePoint11X" fmla="*/ 2147483646 w 1235"/>
              <a:gd name="GluePoint11Y" fmla="*/ 2147483646 h 634"/>
              <a:gd name="GluePoint12X" fmla="*/ 2147483646 w 1235"/>
              <a:gd name="GluePoint12Y" fmla="*/ 2147483646 h 634"/>
              <a:gd name="GluePoint13X" fmla="*/ 2147483646 w 1235"/>
              <a:gd name="GluePoint13Y" fmla="*/ 2147483646 h 634"/>
              <a:gd name="GluePoint14X" fmla="*/ 2147483646 w 1235"/>
              <a:gd name="GluePoint14Y" fmla="*/ 2147483646 h 634"/>
              <a:gd name="GluePoint15X" fmla="*/ 2147483646 w 1235"/>
              <a:gd name="GluePoint15Y" fmla="*/ 2147483646 h 634"/>
              <a:gd name="GluePoint16X" fmla="*/ 2147483646 w 1235"/>
              <a:gd name="GluePoint16Y" fmla="*/ 2147483646 h 634"/>
              <a:gd name="GluePoint17X" fmla="*/ 2147483646 w 1235"/>
              <a:gd name="GluePoint17Y" fmla="*/ 2147483646 h 634"/>
              <a:gd name="GluePoint18X" fmla="*/ 2147483646 w 1235"/>
              <a:gd name="GluePoint18Y" fmla="*/ 2147483646 h 634"/>
              <a:gd name="GluePoint19X" fmla="*/ 2147483646 w 1235"/>
              <a:gd name="GluePoint19Y" fmla="*/ 2147483646 h 634"/>
              <a:gd name="GluePoint20X" fmla="*/ 2147483646 w 1235"/>
              <a:gd name="GluePoint20Y" fmla="*/ 2147483646 h 634"/>
              <a:gd name="GluePoint21X" fmla="*/ 2147483646 w 1235"/>
              <a:gd name="GluePoint21Y" fmla="*/ 2147483646 h 634"/>
              <a:gd name="GluePoint22X" fmla="*/ 2147483646 w 1235"/>
              <a:gd name="GluePoint22Y" fmla="*/ 2147483646 h 634"/>
              <a:gd name="GluePoint23X" fmla="*/ 2147483646 w 1235"/>
              <a:gd name="GluePoint23Y" fmla="*/ 0 h 63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Lst>
            <a:rect l="textAreaLeft" t="textAreaTop" r="textAreaRight" b="textAreaBottom"/>
            <a:pathLst>
              <a:path w="1235" h="634">
                <a:moveTo>
                  <a:pt x="1067" y="0"/>
                </a:moveTo>
                <a:lnTo>
                  <a:pt x="1116" y="5"/>
                </a:lnTo>
                <a:lnTo>
                  <a:pt x="1235" y="374"/>
                </a:lnTo>
                <a:lnTo>
                  <a:pt x="922" y="634"/>
                </a:lnTo>
                <a:lnTo>
                  <a:pt x="0" y="634"/>
                </a:lnTo>
                <a:lnTo>
                  <a:pt x="5" y="634"/>
                </a:lnTo>
                <a:lnTo>
                  <a:pt x="37" y="555"/>
                </a:lnTo>
                <a:lnTo>
                  <a:pt x="86" y="479"/>
                </a:lnTo>
                <a:lnTo>
                  <a:pt x="146" y="426"/>
                </a:lnTo>
                <a:lnTo>
                  <a:pt x="198" y="389"/>
                </a:lnTo>
                <a:lnTo>
                  <a:pt x="292" y="340"/>
                </a:lnTo>
                <a:lnTo>
                  <a:pt x="366" y="308"/>
                </a:lnTo>
                <a:lnTo>
                  <a:pt x="463" y="267"/>
                </a:lnTo>
                <a:lnTo>
                  <a:pt x="583" y="216"/>
                </a:lnTo>
                <a:lnTo>
                  <a:pt x="654" y="189"/>
                </a:lnTo>
                <a:lnTo>
                  <a:pt x="728" y="153"/>
                </a:lnTo>
                <a:lnTo>
                  <a:pt x="802" y="115"/>
                </a:lnTo>
                <a:lnTo>
                  <a:pt x="871" y="84"/>
                </a:lnTo>
                <a:lnTo>
                  <a:pt x="922" y="61"/>
                </a:lnTo>
                <a:lnTo>
                  <a:pt x="970" y="42"/>
                </a:lnTo>
                <a:lnTo>
                  <a:pt x="1019" y="25"/>
                </a:lnTo>
                <a:lnTo>
                  <a:pt x="1067" y="5"/>
                </a:lnTo>
                <a:lnTo>
                  <a:pt x="1067" y="0"/>
                </a:lnTo>
                <a:close/>
              </a:path>
            </a:pathLst>
          </a:custGeom>
          <a:solidFill>
            <a:srgbClr val="000000"/>
          </a:solidFill>
          <a:ln w="0">
            <a:solidFill>
              <a:srgbClr val="FFFFFF"/>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433" name="Freeform 27"/>
          <p:cNvSpPr/>
          <p:nvPr/>
        </p:nvSpPr>
        <p:spPr>
          <a:xfrm>
            <a:off x="6159600" y="4640400"/>
            <a:ext cx="858600" cy="1242720"/>
          </a:xfrm>
          <a:custGeom>
            <a:avLst/>
            <a:gdLst>
              <a:gd name="textAreaLeft" fmla="*/ 0 w 858600"/>
              <a:gd name="textAreaRight" fmla="*/ 858960 w 858600"/>
              <a:gd name="textAreaTop" fmla="*/ 0 h 1242720"/>
              <a:gd name="textAreaBottom" fmla="*/ 1243080 h 1242720"/>
              <a:gd name="GluePoint1X" fmla="*/ 2147483646 w 2166"/>
              <a:gd name="GluePoint1Y" fmla="*/ 2147483646 h 3132"/>
              <a:gd name="GluePoint2X" fmla="*/ 2147483646 w 2166"/>
              <a:gd name="GluePoint2Y" fmla="*/ 2147483646 h 3132"/>
              <a:gd name="GluePoint3X" fmla="*/ 2147483646 w 2166"/>
              <a:gd name="GluePoint3Y" fmla="*/ 2147483646 h 3132"/>
              <a:gd name="GluePoint4X" fmla="*/ 2147483646 w 2166"/>
              <a:gd name="GluePoint4Y" fmla="*/ 2147483646 h 3132"/>
              <a:gd name="GluePoint5X" fmla="*/ 2147483646 w 2166"/>
              <a:gd name="GluePoint5Y" fmla="*/ 2147483646 h 3132"/>
              <a:gd name="GluePoint6X" fmla="*/ 2147483646 w 2166"/>
              <a:gd name="GluePoint6Y" fmla="*/ 2147483646 h 3132"/>
              <a:gd name="GluePoint7X" fmla="*/ 2147483646 w 2166"/>
              <a:gd name="GluePoint7Y" fmla="*/ 2147483646 h 3132"/>
              <a:gd name="GluePoint8X" fmla="*/ 2147483646 w 2166"/>
              <a:gd name="GluePoint8Y" fmla="*/ 2147483646 h 3132"/>
              <a:gd name="GluePoint9X" fmla="*/ 2147483646 w 2166"/>
              <a:gd name="GluePoint9Y" fmla="*/ 2147483646 h 3132"/>
              <a:gd name="GluePoint10X" fmla="*/ 2147483646 w 2166"/>
              <a:gd name="GluePoint10Y" fmla="*/ 2147483646 h 3132"/>
              <a:gd name="GluePoint11X" fmla="*/ 2147483646 w 2166"/>
              <a:gd name="GluePoint11Y" fmla="*/ 2147483646 h 3132"/>
              <a:gd name="GluePoint12X" fmla="*/ 2147483646 w 2166"/>
              <a:gd name="GluePoint12Y" fmla="*/ 2147483646 h 3132"/>
              <a:gd name="GluePoint13X" fmla="*/ 2147483646 w 2166"/>
              <a:gd name="GluePoint13Y" fmla="*/ 2147483646 h 3132"/>
              <a:gd name="GluePoint14X" fmla="*/ 2147483646 w 2166"/>
              <a:gd name="GluePoint14Y" fmla="*/ 2147483646 h 3132"/>
              <a:gd name="GluePoint15X" fmla="*/ 2147483646 w 2166"/>
              <a:gd name="GluePoint15Y" fmla="*/ 2147483646 h 3132"/>
              <a:gd name="GluePoint16X" fmla="*/ 2147483646 w 2166"/>
              <a:gd name="GluePoint16Y" fmla="*/ 2147483646 h 3132"/>
              <a:gd name="GluePoint17X" fmla="*/ 2147483646 w 2166"/>
              <a:gd name="GluePoint17Y" fmla="*/ 2147483646 h 3132"/>
              <a:gd name="GluePoint18X" fmla="*/ 2147483646 w 2166"/>
              <a:gd name="GluePoint18Y" fmla="*/ 2147483646 h 3132"/>
              <a:gd name="GluePoint19X" fmla="*/ 2147483646 w 2166"/>
              <a:gd name="GluePoint19Y" fmla="*/ 2147483646 h 3132"/>
              <a:gd name="GluePoint20X" fmla="*/ 2147483646 w 2166"/>
              <a:gd name="GluePoint20Y" fmla="*/ 2147483646 h 3132"/>
              <a:gd name="GluePoint21X" fmla="*/ 2147483646 w 2166"/>
              <a:gd name="GluePoint21Y" fmla="*/ 2147483646 h 3132"/>
              <a:gd name="GluePoint22X" fmla="*/ 2147483646 w 2166"/>
              <a:gd name="GluePoint22Y" fmla="*/ 2147483646 h 3132"/>
              <a:gd name="GluePoint23X" fmla="*/ 2147483646 w 2166"/>
              <a:gd name="GluePoint23Y" fmla="*/ 2147483646 h 3132"/>
              <a:gd name="GluePoint24X" fmla="*/ 2147483646 w 2166"/>
              <a:gd name="GluePoint24Y" fmla="*/ 2147483646 h 3132"/>
              <a:gd name="GluePoint25X" fmla="*/ 2147483646 w 2166"/>
              <a:gd name="GluePoint25Y" fmla="*/ 2147483646 h 3132"/>
              <a:gd name="GluePoint26X" fmla="*/ 2147483646 w 2166"/>
              <a:gd name="GluePoint26Y" fmla="*/ 2147483646 h 3132"/>
              <a:gd name="GluePoint27X" fmla="*/ 2147483646 w 2166"/>
              <a:gd name="GluePoint27Y" fmla="*/ 2147483646 h 3132"/>
              <a:gd name="GluePoint28X" fmla="*/ 2147483646 w 2166"/>
              <a:gd name="GluePoint28Y" fmla="*/ 2147483646 h 3132"/>
              <a:gd name="GluePoint29X" fmla="*/ 2147483646 w 2166"/>
              <a:gd name="GluePoint29Y" fmla="*/ 2147483646 h 3132"/>
              <a:gd name="GluePoint30X" fmla="*/ 2147483646 w 2166"/>
              <a:gd name="GluePoint30Y" fmla="*/ 2147483646 h 3132"/>
              <a:gd name="GluePoint31X" fmla="*/ 2147483646 w 2166"/>
              <a:gd name="GluePoint31Y" fmla="*/ 2147483646 h 3132"/>
              <a:gd name="GluePoint32X" fmla="*/ 2147483646 w 2166"/>
              <a:gd name="GluePoint32Y" fmla="*/ 2147483646 h 3132"/>
              <a:gd name="GluePoint33X" fmla="*/ 2147483646 w 2166"/>
              <a:gd name="GluePoint33Y" fmla="*/ 2147483646 h 3132"/>
              <a:gd name="GluePoint34X" fmla="*/ 2147483646 w 2166"/>
              <a:gd name="GluePoint34Y" fmla="*/ 2147483646 h 3132"/>
              <a:gd name="GluePoint35X" fmla="*/ 2147483646 w 2166"/>
              <a:gd name="GluePoint35Y" fmla="*/ 2147483646 h 3132"/>
              <a:gd name="GluePoint36X" fmla="*/ 2147483646 w 2166"/>
              <a:gd name="GluePoint36Y" fmla="*/ 2147483646 h 3132"/>
              <a:gd name="GluePoint37X" fmla="*/ 2147483646 w 2166"/>
              <a:gd name="GluePoint37Y" fmla="*/ 2147483646 h 3132"/>
              <a:gd name="GluePoint38X" fmla="*/ 2147483646 w 2166"/>
              <a:gd name="GluePoint38Y" fmla="*/ 2147483646 h 3132"/>
              <a:gd name="GluePoint39X" fmla="*/ 2147483646 w 2166"/>
              <a:gd name="GluePoint39Y" fmla="*/ 2147483646 h 3132"/>
              <a:gd name="GluePoint40X" fmla="*/ 2147483646 w 2166"/>
              <a:gd name="GluePoint40Y" fmla="*/ 2147483646 h 3132"/>
              <a:gd name="GluePoint41X" fmla="*/ 2147483646 w 2166"/>
              <a:gd name="GluePoint41Y" fmla="*/ 2147483646 h 3132"/>
              <a:gd name="GluePoint42X" fmla="*/ 2147483646 w 2166"/>
              <a:gd name="GluePoint42Y" fmla="*/ 2147483646 h 3132"/>
              <a:gd name="GluePoint43X" fmla="*/ 2147483646 w 2166"/>
              <a:gd name="GluePoint43Y" fmla="*/ 2147483646 h 3132"/>
              <a:gd name="GluePoint44X" fmla="*/ 2147483646 w 2166"/>
              <a:gd name="GluePoint44Y" fmla="*/ 2147483646 h 3132"/>
              <a:gd name="GluePoint45X" fmla="*/ 2147483646 w 2166"/>
              <a:gd name="GluePoint45Y" fmla="*/ 2147483646 h 3132"/>
              <a:gd name="GluePoint46X" fmla="*/ 2147483646 w 2166"/>
              <a:gd name="GluePoint46Y" fmla="*/ 2147483646 h 3132"/>
              <a:gd name="GluePoint47X" fmla="*/ 2147483646 w 2166"/>
              <a:gd name="GluePoint47Y" fmla="*/ 2147483646 h 3132"/>
              <a:gd name="GluePoint48X" fmla="*/ 2147483646 w 2166"/>
              <a:gd name="GluePoint48Y" fmla="*/ 2147483646 h 313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Lst>
            <a:rect l="textAreaLeft" t="textAreaTop" r="textAreaRight" b="textAreaBottom"/>
            <a:pathLst>
              <a:path w="2166" h="3132">
                <a:moveTo>
                  <a:pt x="1818" y="2551"/>
                </a:moveTo>
                <a:lnTo>
                  <a:pt x="1798" y="2352"/>
                </a:lnTo>
                <a:lnTo>
                  <a:pt x="1812" y="2330"/>
                </a:lnTo>
                <a:lnTo>
                  <a:pt x="1821" y="2313"/>
                </a:lnTo>
                <a:lnTo>
                  <a:pt x="1854" y="2260"/>
                </a:lnTo>
                <a:lnTo>
                  <a:pt x="1867" y="2230"/>
                </a:lnTo>
                <a:lnTo>
                  <a:pt x="1890" y="2182"/>
                </a:lnTo>
                <a:lnTo>
                  <a:pt x="1933" y="2076"/>
                </a:lnTo>
                <a:lnTo>
                  <a:pt x="1951" y="2025"/>
                </a:lnTo>
                <a:lnTo>
                  <a:pt x="1977" y="1943"/>
                </a:lnTo>
                <a:lnTo>
                  <a:pt x="1997" y="1893"/>
                </a:lnTo>
                <a:lnTo>
                  <a:pt x="2018" y="1840"/>
                </a:lnTo>
                <a:lnTo>
                  <a:pt x="2040" y="1761"/>
                </a:lnTo>
                <a:lnTo>
                  <a:pt x="2066" y="1657"/>
                </a:lnTo>
                <a:lnTo>
                  <a:pt x="2088" y="1526"/>
                </a:lnTo>
                <a:lnTo>
                  <a:pt x="2114" y="1419"/>
                </a:lnTo>
                <a:lnTo>
                  <a:pt x="2128" y="1339"/>
                </a:lnTo>
                <a:lnTo>
                  <a:pt x="2137" y="1288"/>
                </a:lnTo>
                <a:lnTo>
                  <a:pt x="2145" y="1235"/>
                </a:lnTo>
                <a:lnTo>
                  <a:pt x="2154" y="1154"/>
                </a:lnTo>
                <a:lnTo>
                  <a:pt x="2160" y="1103"/>
                </a:lnTo>
                <a:lnTo>
                  <a:pt x="2162" y="1050"/>
                </a:lnTo>
                <a:lnTo>
                  <a:pt x="2166" y="997"/>
                </a:lnTo>
                <a:lnTo>
                  <a:pt x="2162" y="918"/>
                </a:lnTo>
                <a:lnTo>
                  <a:pt x="2149" y="839"/>
                </a:lnTo>
                <a:lnTo>
                  <a:pt x="2137" y="760"/>
                </a:lnTo>
                <a:lnTo>
                  <a:pt x="2123" y="704"/>
                </a:lnTo>
                <a:lnTo>
                  <a:pt x="2114" y="675"/>
                </a:lnTo>
                <a:lnTo>
                  <a:pt x="2100" y="628"/>
                </a:lnTo>
                <a:lnTo>
                  <a:pt x="2076" y="575"/>
                </a:lnTo>
                <a:lnTo>
                  <a:pt x="2058" y="549"/>
                </a:lnTo>
                <a:lnTo>
                  <a:pt x="2022" y="496"/>
                </a:lnTo>
                <a:lnTo>
                  <a:pt x="2001" y="469"/>
                </a:lnTo>
                <a:lnTo>
                  <a:pt x="1953" y="417"/>
                </a:lnTo>
                <a:lnTo>
                  <a:pt x="1937" y="398"/>
                </a:lnTo>
                <a:lnTo>
                  <a:pt x="1925" y="386"/>
                </a:lnTo>
                <a:lnTo>
                  <a:pt x="1902" y="364"/>
                </a:lnTo>
                <a:lnTo>
                  <a:pt x="1876" y="338"/>
                </a:lnTo>
                <a:lnTo>
                  <a:pt x="1843" y="311"/>
                </a:lnTo>
                <a:lnTo>
                  <a:pt x="1803" y="285"/>
                </a:lnTo>
                <a:lnTo>
                  <a:pt x="1774" y="271"/>
                </a:lnTo>
                <a:lnTo>
                  <a:pt x="1748" y="261"/>
                </a:lnTo>
                <a:lnTo>
                  <a:pt x="1708" y="244"/>
                </a:lnTo>
                <a:lnTo>
                  <a:pt x="1678" y="230"/>
                </a:lnTo>
                <a:lnTo>
                  <a:pt x="1631" y="213"/>
                </a:lnTo>
                <a:lnTo>
                  <a:pt x="1580" y="191"/>
                </a:lnTo>
                <a:lnTo>
                  <a:pt x="1507" y="162"/>
                </a:lnTo>
                <a:lnTo>
                  <a:pt x="1462" y="144"/>
                </a:lnTo>
                <a:lnTo>
                  <a:pt x="1418" y="130"/>
                </a:lnTo>
                <a:lnTo>
                  <a:pt x="1388" y="122"/>
                </a:lnTo>
                <a:lnTo>
                  <a:pt x="1364" y="120"/>
                </a:lnTo>
                <a:lnTo>
                  <a:pt x="1338" y="120"/>
                </a:lnTo>
                <a:lnTo>
                  <a:pt x="1289" y="122"/>
                </a:lnTo>
                <a:lnTo>
                  <a:pt x="1264" y="125"/>
                </a:lnTo>
                <a:lnTo>
                  <a:pt x="1216" y="129"/>
                </a:lnTo>
                <a:lnTo>
                  <a:pt x="1166" y="122"/>
                </a:lnTo>
                <a:lnTo>
                  <a:pt x="1144" y="117"/>
                </a:lnTo>
                <a:lnTo>
                  <a:pt x="1120" y="111"/>
                </a:lnTo>
                <a:lnTo>
                  <a:pt x="1071" y="98"/>
                </a:lnTo>
                <a:lnTo>
                  <a:pt x="1023" y="82"/>
                </a:lnTo>
                <a:lnTo>
                  <a:pt x="1000" y="77"/>
                </a:lnTo>
                <a:lnTo>
                  <a:pt x="948" y="56"/>
                </a:lnTo>
                <a:lnTo>
                  <a:pt x="902" y="43"/>
                </a:lnTo>
                <a:lnTo>
                  <a:pt x="877" y="34"/>
                </a:lnTo>
                <a:lnTo>
                  <a:pt x="854" y="29"/>
                </a:lnTo>
                <a:lnTo>
                  <a:pt x="828" y="24"/>
                </a:lnTo>
                <a:lnTo>
                  <a:pt x="780" y="18"/>
                </a:lnTo>
                <a:lnTo>
                  <a:pt x="732" y="12"/>
                </a:lnTo>
                <a:lnTo>
                  <a:pt x="685" y="6"/>
                </a:lnTo>
                <a:lnTo>
                  <a:pt x="660" y="0"/>
                </a:lnTo>
                <a:lnTo>
                  <a:pt x="630" y="6"/>
                </a:lnTo>
                <a:lnTo>
                  <a:pt x="612" y="7"/>
                </a:lnTo>
                <a:lnTo>
                  <a:pt x="588" y="12"/>
                </a:lnTo>
                <a:lnTo>
                  <a:pt x="538" y="22"/>
                </a:lnTo>
                <a:lnTo>
                  <a:pt x="505" y="32"/>
                </a:lnTo>
                <a:lnTo>
                  <a:pt x="466" y="46"/>
                </a:lnTo>
                <a:lnTo>
                  <a:pt x="418" y="69"/>
                </a:lnTo>
                <a:lnTo>
                  <a:pt x="392" y="84"/>
                </a:lnTo>
                <a:lnTo>
                  <a:pt x="368" y="103"/>
                </a:lnTo>
                <a:lnTo>
                  <a:pt x="344" y="120"/>
                </a:lnTo>
                <a:lnTo>
                  <a:pt x="320" y="142"/>
                </a:lnTo>
                <a:lnTo>
                  <a:pt x="296" y="165"/>
                </a:lnTo>
                <a:lnTo>
                  <a:pt x="268" y="195"/>
                </a:lnTo>
                <a:lnTo>
                  <a:pt x="220" y="259"/>
                </a:lnTo>
                <a:lnTo>
                  <a:pt x="198" y="302"/>
                </a:lnTo>
                <a:lnTo>
                  <a:pt x="187" y="338"/>
                </a:lnTo>
                <a:lnTo>
                  <a:pt x="177" y="391"/>
                </a:lnTo>
                <a:lnTo>
                  <a:pt x="177" y="415"/>
                </a:lnTo>
                <a:lnTo>
                  <a:pt x="181" y="441"/>
                </a:lnTo>
                <a:lnTo>
                  <a:pt x="189" y="478"/>
                </a:lnTo>
                <a:lnTo>
                  <a:pt x="211" y="506"/>
                </a:lnTo>
                <a:lnTo>
                  <a:pt x="228" y="521"/>
                </a:lnTo>
                <a:lnTo>
                  <a:pt x="219" y="557"/>
                </a:lnTo>
                <a:lnTo>
                  <a:pt x="215" y="591"/>
                </a:lnTo>
                <a:lnTo>
                  <a:pt x="211" y="623"/>
                </a:lnTo>
                <a:lnTo>
                  <a:pt x="215" y="638"/>
                </a:lnTo>
                <a:lnTo>
                  <a:pt x="228" y="669"/>
                </a:lnTo>
                <a:lnTo>
                  <a:pt x="246" y="688"/>
                </a:lnTo>
                <a:lnTo>
                  <a:pt x="254" y="698"/>
                </a:lnTo>
                <a:lnTo>
                  <a:pt x="271" y="708"/>
                </a:lnTo>
                <a:lnTo>
                  <a:pt x="251" y="733"/>
                </a:lnTo>
                <a:lnTo>
                  <a:pt x="238" y="752"/>
                </a:lnTo>
                <a:lnTo>
                  <a:pt x="228" y="765"/>
                </a:lnTo>
                <a:lnTo>
                  <a:pt x="219" y="785"/>
                </a:lnTo>
                <a:lnTo>
                  <a:pt x="198" y="838"/>
                </a:lnTo>
                <a:lnTo>
                  <a:pt x="180" y="889"/>
                </a:lnTo>
                <a:lnTo>
                  <a:pt x="170" y="942"/>
                </a:lnTo>
                <a:lnTo>
                  <a:pt x="168" y="997"/>
                </a:lnTo>
                <a:lnTo>
                  <a:pt x="172" y="1022"/>
                </a:lnTo>
                <a:lnTo>
                  <a:pt x="180" y="1048"/>
                </a:lnTo>
                <a:lnTo>
                  <a:pt x="221" y="1131"/>
                </a:lnTo>
                <a:lnTo>
                  <a:pt x="228" y="1156"/>
                </a:lnTo>
                <a:lnTo>
                  <a:pt x="228" y="1182"/>
                </a:lnTo>
                <a:lnTo>
                  <a:pt x="215" y="1207"/>
                </a:lnTo>
                <a:lnTo>
                  <a:pt x="202" y="1235"/>
                </a:lnTo>
                <a:lnTo>
                  <a:pt x="4" y="1598"/>
                </a:lnTo>
                <a:lnTo>
                  <a:pt x="0" y="1628"/>
                </a:lnTo>
                <a:lnTo>
                  <a:pt x="3" y="1654"/>
                </a:lnTo>
                <a:lnTo>
                  <a:pt x="8" y="1679"/>
                </a:lnTo>
                <a:lnTo>
                  <a:pt x="26" y="1709"/>
                </a:lnTo>
                <a:lnTo>
                  <a:pt x="51" y="1730"/>
                </a:lnTo>
                <a:lnTo>
                  <a:pt x="78" y="1739"/>
                </a:lnTo>
                <a:lnTo>
                  <a:pt x="128" y="1732"/>
                </a:lnTo>
                <a:lnTo>
                  <a:pt x="150" y="1735"/>
                </a:lnTo>
                <a:lnTo>
                  <a:pt x="170" y="1739"/>
                </a:lnTo>
                <a:lnTo>
                  <a:pt x="172" y="1760"/>
                </a:lnTo>
                <a:lnTo>
                  <a:pt x="157" y="1787"/>
                </a:lnTo>
                <a:lnTo>
                  <a:pt x="105" y="1892"/>
                </a:lnTo>
                <a:lnTo>
                  <a:pt x="104" y="1904"/>
                </a:lnTo>
                <a:lnTo>
                  <a:pt x="108" y="1919"/>
                </a:lnTo>
                <a:lnTo>
                  <a:pt x="128" y="1951"/>
                </a:lnTo>
                <a:lnTo>
                  <a:pt x="174" y="1998"/>
                </a:lnTo>
                <a:lnTo>
                  <a:pt x="152" y="2026"/>
                </a:lnTo>
                <a:lnTo>
                  <a:pt x="131" y="2056"/>
                </a:lnTo>
                <a:lnTo>
                  <a:pt x="124" y="2076"/>
                </a:lnTo>
                <a:lnTo>
                  <a:pt x="121" y="2104"/>
                </a:lnTo>
                <a:lnTo>
                  <a:pt x="121" y="2118"/>
                </a:lnTo>
                <a:lnTo>
                  <a:pt x="124" y="2128"/>
                </a:lnTo>
                <a:lnTo>
                  <a:pt x="148" y="2132"/>
                </a:lnTo>
                <a:lnTo>
                  <a:pt x="167" y="2142"/>
                </a:lnTo>
                <a:lnTo>
                  <a:pt x="180" y="2154"/>
                </a:lnTo>
                <a:lnTo>
                  <a:pt x="199" y="2184"/>
                </a:lnTo>
                <a:lnTo>
                  <a:pt x="219" y="2214"/>
                </a:lnTo>
                <a:lnTo>
                  <a:pt x="246" y="2263"/>
                </a:lnTo>
                <a:lnTo>
                  <a:pt x="232" y="2286"/>
                </a:lnTo>
                <a:lnTo>
                  <a:pt x="216" y="2323"/>
                </a:lnTo>
                <a:lnTo>
                  <a:pt x="211" y="2339"/>
                </a:lnTo>
                <a:lnTo>
                  <a:pt x="203" y="2366"/>
                </a:lnTo>
                <a:lnTo>
                  <a:pt x="199" y="2388"/>
                </a:lnTo>
                <a:lnTo>
                  <a:pt x="194" y="2415"/>
                </a:lnTo>
                <a:lnTo>
                  <a:pt x="193" y="2442"/>
                </a:lnTo>
                <a:lnTo>
                  <a:pt x="190" y="2471"/>
                </a:lnTo>
                <a:lnTo>
                  <a:pt x="193" y="2495"/>
                </a:lnTo>
                <a:lnTo>
                  <a:pt x="215" y="2530"/>
                </a:lnTo>
                <a:lnTo>
                  <a:pt x="238" y="2550"/>
                </a:lnTo>
                <a:lnTo>
                  <a:pt x="271" y="2567"/>
                </a:lnTo>
                <a:lnTo>
                  <a:pt x="294" y="2581"/>
                </a:lnTo>
                <a:lnTo>
                  <a:pt x="344" y="2603"/>
                </a:lnTo>
                <a:lnTo>
                  <a:pt x="370" y="2611"/>
                </a:lnTo>
                <a:lnTo>
                  <a:pt x="418" y="2623"/>
                </a:lnTo>
                <a:lnTo>
                  <a:pt x="466" y="2633"/>
                </a:lnTo>
                <a:lnTo>
                  <a:pt x="532" y="2649"/>
                </a:lnTo>
                <a:lnTo>
                  <a:pt x="562" y="2658"/>
                </a:lnTo>
                <a:lnTo>
                  <a:pt x="612" y="2660"/>
                </a:lnTo>
                <a:lnTo>
                  <a:pt x="635" y="2658"/>
                </a:lnTo>
                <a:lnTo>
                  <a:pt x="694" y="2671"/>
                </a:lnTo>
                <a:lnTo>
                  <a:pt x="708" y="2684"/>
                </a:lnTo>
                <a:lnTo>
                  <a:pt x="717" y="2709"/>
                </a:lnTo>
                <a:lnTo>
                  <a:pt x="726" y="2733"/>
                </a:lnTo>
                <a:lnTo>
                  <a:pt x="739" y="2786"/>
                </a:lnTo>
                <a:lnTo>
                  <a:pt x="745" y="2812"/>
                </a:lnTo>
                <a:lnTo>
                  <a:pt x="756" y="2868"/>
                </a:lnTo>
                <a:lnTo>
                  <a:pt x="769" y="2907"/>
                </a:lnTo>
                <a:lnTo>
                  <a:pt x="787" y="2952"/>
                </a:lnTo>
                <a:lnTo>
                  <a:pt x="804" y="2974"/>
                </a:lnTo>
                <a:lnTo>
                  <a:pt x="829" y="2992"/>
                </a:lnTo>
                <a:lnTo>
                  <a:pt x="854" y="3022"/>
                </a:lnTo>
                <a:lnTo>
                  <a:pt x="877" y="3052"/>
                </a:lnTo>
                <a:lnTo>
                  <a:pt x="903" y="3102"/>
                </a:lnTo>
                <a:lnTo>
                  <a:pt x="926" y="3132"/>
                </a:lnTo>
                <a:lnTo>
                  <a:pt x="983" y="3077"/>
                </a:lnTo>
                <a:lnTo>
                  <a:pt x="1065" y="3011"/>
                </a:lnTo>
                <a:lnTo>
                  <a:pt x="1120" y="2967"/>
                </a:lnTo>
                <a:lnTo>
                  <a:pt x="1175" y="2920"/>
                </a:lnTo>
                <a:lnTo>
                  <a:pt x="1246" y="2868"/>
                </a:lnTo>
                <a:lnTo>
                  <a:pt x="1338" y="2798"/>
                </a:lnTo>
                <a:lnTo>
                  <a:pt x="1433" y="2735"/>
                </a:lnTo>
                <a:lnTo>
                  <a:pt x="1532" y="2675"/>
                </a:lnTo>
                <a:lnTo>
                  <a:pt x="1600" y="2639"/>
                </a:lnTo>
                <a:lnTo>
                  <a:pt x="1678" y="2599"/>
                </a:lnTo>
                <a:lnTo>
                  <a:pt x="1730" y="2578"/>
                </a:lnTo>
                <a:lnTo>
                  <a:pt x="1821" y="2552"/>
                </a:lnTo>
                <a:lnTo>
                  <a:pt x="1818" y="2551"/>
                </a:lnTo>
                <a:close/>
              </a:path>
            </a:pathLst>
          </a:custGeom>
          <a:solidFill>
            <a:srgbClr val="000000"/>
          </a:solidFill>
          <a:ln w="0">
            <a:solidFill>
              <a:srgbClr val="FFFFFF"/>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434" name="Freeform 28"/>
          <p:cNvSpPr/>
          <p:nvPr/>
        </p:nvSpPr>
        <p:spPr>
          <a:xfrm>
            <a:off x="6492960" y="5638680"/>
            <a:ext cx="477720" cy="306360"/>
          </a:xfrm>
          <a:custGeom>
            <a:avLst/>
            <a:gdLst>
              <a:gd name="textAreaLeft" fmla="*/ 0 w 477720"/>
              <a:gd name="textAreaRight" fmla="*/ 478080 w 477720"/>
              <a:gd name="textAreaTop" fmla="*/ 0 h 306360"/>
              <a:gd name="textAreaBottom" fmla="*/ 306360 h 306360"/>
              <a:gd name="GluePoint1X" fmla="*/ 2147483646 w 1203"/>
              <a:gd name="GluePoint1Y" fmla="*/ 2147483646 h 772"/>
              <a:gd name="GluePoint2X" fmla="*/ 0 w 1203"/>
              <a:gd name="GluePoint2Y" fmla="*/ 2147483646 h 772"/>
              <a:gd name="GluePoint3X" fmla="*/ 2147483646 w 1203"/>
              <a:gd name="GluePoint3Y" fmla="*/ 2147483646 h 772"/>
              <a:gd name="GluePoint4X" fmla="*/ 2147483646 w 1203"/>
              <a:gd name="GluePoint4Y" fmla="*/ 2147483646 h 772"/>
              <a:gd name="GluePoint5X" fmla="*/ 2147483646 w 1203"/>
              <a:gd name="GluePoint5Y" fmla="*/ 2147483646 h 772"/>
              <a:gd name="GluePoint6X" fmla="*/ 2147483646 w 1203"/>
              <a:gd name="GluePoint6Y" fmla="*/ 2147483646 h 772"/>
              <a:gd name="GluePoint7X" fmla="*/ 2147483646 w 1203"/>
              <a:gd name="GluePoint7Y" fmla="*/ 2147483646 h 772"/>
              <a:gd name="GluePoint8X" fmla="*/ 2147483646 w 1203"/>
              <a:gd name="GluePoint8Y" fmla="*/ 2147483646 h 772"/>
              <a:gd name="GluePoint9X" fmla="*/ 2147483646 w 1203"/>
              <a:gd name="GluePoint9Y" fmla="*/ 2147483646 h 772"/>
              <a:gd name="GluePoint10X" fmla="*/ 2147483646 w 1203"/>
              <a:gd name="GluePoint10Y" fmla="*/ 2147483646 h 772"/>
              <a:gd name="GluePoint11X" fmla="*/ 2147483646 w 1203"/>
              <a:gd name="GluePoint11Y" fmla="*/ 2147483646 h 772"/>
              <a:gd name="GluePoint12X" fmla="*/ 2147483646 w 1203"/>
              <a:gd name="GluePoint12Y" fmla="*/ 2147483646 h 772"/>
              <a:gd name="GluePoint13X" fmla="*/ 2147483646 w 1203"/>
              <a:gd name="GluePoint13Y" fmla="*/ 2147483646 h 772"/>
              <a:gd name="GluePoint14X" fmla="*/ 2147483646 w 1203"/>
              <a:gd name="GluePoint14Y" fmla="*/ 2147483646 h 772"/>
              <a:gd name="GluePoint15X" fmla="*/ 2147483646 w 1203"/>
              <a:gd name="GluePoint15Y" fmla="*/ 2147483646 h 772"/>
              <a:gd name="GluePoint16X" fmla="*/ 2147483646 w 1203"/>
              <a:gd name="GluePoint16Y" fmla="*/ 2147483646 h 772"/>
              <a:gd name="GluePoint17X" fmla="*/ 2147483646 w 1203"/>
              <a:gd name="GluePoint17Y" fmla="*/ 2147483646 h 772"/>
              <a:gd name="GluePoint18X" fmla="*/ 2147483646 w 1203"/>
              <a:gd name="GluePoint18Y" fmla="*/ 2147483646 h 772"/>
              <a:gd name="GluePoint19X" fmla="*/ 2147483646 w 1203"/>
              <a:gd name="GluePoint19Y" fmla="*/ 2147483646 h 772"/>
              <a:gd name="GluePoint20X" fmla="*/ 2147483646 w 1203"/>
              <a:gd name="GluePoint20Y" fmla="*/ 0 h 772"/>
              <a:gd name="GluePoint21X" fmla="*/ 2147483646 w 1203"/>
              <a:gd name="GluePoint21Y" fmla="*/ 2147483646 h 772"/>
              <a:gd name="GluePoint22X" fmla="*/ 2147483646 w 1203"/>
              <a:gd name="GluePoint22Y" fmla="*/ 2147483646 h 772"/>
              <a:gd name="GluePoint23X" fmla="*/ 2147483646 w 1203"/>
              <a:gd name="GluePoint23Y" fmla="*/ 2147483646 h 772"/>
              <a:gd name="GluePoint24X" fmla="*/ 2147483646 w 1203"/>
              <a:gd name="GluePoint24Y" fmla="*/ 2147483646 h 772"/>
              <a:gd name="GluePoint25X" fmla="*/ 2147483646 w 1203"/>
              <a:gd name="GluePoint25Y" fmla="*/ 2147483646 h 772"/>
              <a:gd name="GluePoint26X" fmla="*/ 2147483646 w 1203"/>
              <a:gd name="GluePoint26Y" fmla="*/ 2147483646 h 772"/>
              <a:gd name="GluePoint27X" fmla="*/ 2147483646 w 1203"/>
              <a:gd name="GluePoint27Y" fmla="*/ 2147483646 h 772"/>
              <a:gd name="GluePoint28X" fmla="*/ 2147483646 w 1203"/>
              <a:gd name="GluePoint28Y" fmla="*/ 2147483646 h 772"/>
              <a:gd name="GluePoint29X" fmla="*/ 2147483646 w 1203"/>
              <a:gd name="GluePoint29Y" fmla="*/ 2147483646 h 772"/>
              <a:gd name="GluePoint30X" fmla="*/ 2147483646 w 1203"/>
              <a:gd name="GluePoint30Y" fmla="*/ 2147483646 h 772"/>
              <a:gd name="GluePoint31X" fmla="*/ 2147483646 w 1203"/>
              <a:gd name="GluePoint31Y" fmla="*/ 2147483646 h 77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Lst>
            <a:rect l="textAreaLeft" t="textAreaTop" r="textAreaRight" b="textAreaBottom"/>
            <a:pathLst>
              <a:path w="1203" h="772">
                <a:moveTo>
                  <a:pt x="450" y="772"/>
                </a:moveTo>
                <a:lnTo>
                  <a:pt x="0" y="772"/>
                </a:lnTo>
                <a:lnTo>
                  <a:pt x="14" y="721"/>
                </a:lnTo>
                <a:lnTo>
                  <a:pt x="23" y="696"/>
                </a:lnTo>
                <a:lnTo>
                  <a:pt x="40" y="670"/>
                </a:lnTo>
                <a:lnTo>
                  <a:pt x="59" y="644"/>
                </a:lnTo>
                <a:lnTo>
                  <a:pt x="88" y="617"/>
                </a:lnTo>
                <a:lnTo>
                  <a:pt x="146" y="564"/>
                </a:lnTo>
                <a:lnTo>
                  <a:pt x="227" y="496"/>
                </a:lnTo>
                <a:lnTo>
                  <a:pt x="282" y="454"/>
                </a:lnTo>
                <a:lnTo>
                  <a:pt x="337" y="406"/>
                </a:lnTo>
                <a:lnTo>
                  <a:pt x="407" y="353"/>
                </a:lnTo>
                <a:lnTo>
                  <a:pt x="500" y="284"/>
                </a:lnTo>
                <a:lnTo>
                  <a:pt x="596" y="220"/>
                </a:lnTo>
                <a:lnTo>
                  <a:pt x="694" y="160"/>
                </a:lnTo>
                <a:lnTo>
                  <a:pt x="763" y="124"/>
                </a:lnTo>
                <a:lnTo>
                  <a:pt x="840" y="84"/>
                </a:lnTo>
                <a:lnTo>
                  <a:pt x="892" y="63"/>
                </a:lnTo>
                <a:lnTo>
                  <a:pt x="984" y="37"/>
                </a:lnTo>
                <a:lnTo>
                  <a:pt x="1086" y="0"/>
                </a:lnTo>
                <a:lnTo>
                  <a:pt x="1203" y="220"/>
                </a:lnTo>
                <a:lnTo>
                  <a:pt x="1130" y="265"/>
                </a:lnTo>
                <a:lnTo>
                  <a:pt x="1047" y="315"/>
                </a:lnTo>
                <a:lnTo>
                  <a:pt x="957" y="375"/>
                </a:lnTo>
                <a:lnTo>
                  <a:pt x="870" y="441"/>
                </a:lnTo>
                <a:lnTo>
                  <a:pt x="793" y="504"/>
                </a:lnTo>
                <a:lnTo>
                  <a:pt x="694" y="582"/>
                </a:lnTo>
                <a:lnTo>
                  <a:pt x="588" y="662"/>
                </a:lnTo>
                <a:lnTo>
                  <a:pt x="513" y="721"/>
                </a:lnTo>
                <a:lnTo>
                  <a:pt x="450" y="772"/>
                </a:lnTo>
                <a:close/>
              </a:path>
            </a:pathLst>
          </a:custGeom>
          <a:solidFill>
            <a:srgbClr val="000000"/>
          </a:solidFill>
          <a:ln w="0">
            <a:solidFill>
              <a:srgbClr val="FFFFFF"/>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435" name="Freeform 29"/>
          <p:cNvSpPr/>
          <p:nvPr/>
        </p:nvSpPr>
        <p:spPr>
          <a:xfrm>
            <a:off x="6670800" y="5713560"/>
            <a:ext cx="403200" cy="231480"/>
          </a:xfrm>
          <a:custGeom>
            <a:avLst/>
            <a:gdLst>
              <a:gd name="textAreaLeft" fmla="*/ 0 w 403200"/>
              <a:gd name="textAreaRight" fmla="*/ 403560 w 403200"/>
              <a:gd name="textAreaTop" fmla="*/ 0 h 231480"/>
              <a:gd name="textAreaBottom" fmla="*/ 231840 h 231480"/>
              <a:gd name="GluePoint1X" fmla="*/ 0 w 1018"/>
              <a:gd name="GluePoint1Y" fmla="*/ 2147483646 h 586"/>
              <a:gd name="GluePoint2X" fmla="*/ 2147483646 w 1018"/>
              <a:gd name="GluePoint2Y" fmla="*/ 2147483646 h 586"/>
              <a:gd name="GluePoint3X" fmla="*/ 2147483646 w 1018"/>
              <a:gd name="GluePoint3Y" fmla="*/ 2147483646 h 586"/>
              <a:gd name="GluePoint4X" fmla="*/ 2147483646 w 1018"/>
              <a:gd name="GluePoint4Y" fmla="*/ 2147483646 h 586"/>
              <a:gd name="GluePoint5X" fmla="*/ 2147483646 w 1018"/>
              <a:gd name="GluePoint5Y" fmla="*/ 0 h 586"/>
              <a:gd name="GluePoint6X" fmla="*/ 2147483646 w 1018"/>
              <a:gd name="GluePoint6Y" fmla="*/ 2147483646 h 586"/>
              <a:gd name="GluePoint7X" fmla="*/ 2147483646 w 1018"/>
              <a:gd name="GluePoint7Y" fmla="*/ 2147483646 h 586"/>
              <a:gd name="GluePoint8X" fmla="*/ 2147483646 w 1018"/>
              <a:gd name="GluePoint8Y" fmla="*/ 2147483646 h 586"/>
              <a:gd name="GluePoint9X" fmla="*/ 2147483646 w 1018"/>
              <a:gd name="GluePoint9Y" fmla="*/ 2147483646 h 586"/>
              <a:gd name="GluePoint10X" fmla="*/ 2147483646 w 1018"/>
              <a:gd name="GluePoint10Y" fmla="*/ 2147483646 h 586"/>
              <a:gd name="GluePoint11X" fmla="*/ 2147483646 w 1018"/>
              <a:gd name="GluePoint11Y" fmla="*/ 2147483646 h 586"/>
              <a:gd name="GluePoint12X" fmla="*/ 2147483646 w 1018"/>
              <a:gd name="GluePoint12Y" fmla="*/ 2147483646 h 586"/>
              <a:gd name="GluePoint13X" fmla="*/ 2147483646 w 1018"/>
              <a:gd name="GluePoint13Y" fmla="*/ 2147483646 h 586"/>
              <a:gd name="GluePoint14X" fmla="*/ 2147483646 w 1018"/>
              <a:gd name="GluePoint14Y" fmla="*/ 2147483646 h 586"/>
              <a:gd name="GluePoint15X" fmla="*/ 2147483646 w 1018"/>
              <a:gd name="GluePoint15Y" fmla="*/ 2147483646 h 586"/>
              <a:gd name="GluePoint16X" fmla="*/ 0 w 1018"/>
              <a:gd name="GluePoint16Y" fmla="*/ 2147483646 h 58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Lst>
            <a:rect l="textAreaLeft" t="textAreaTop" r="textAreaRight" b="textAreaBottom"/>
            <a:pathLst>
              <a:path w="1018" h="586">
                <a:moveTo>
                  <a:pt x="0" y="586"/>
                </a:moveTo>
                <a:lnTo>
                  <a:pt x="827" y="586"/>
                </a:lnTo>
                <a:lnTo>
                  <a:pt x="1018" y="432"/>
                </a:lnTo>
                <a:lnTo>
                  <a:pt x="841" y="0"/>
                </a:lnTo>
                <a:lnTo>
                  <a:pt x="753" y="35"/>
                </a:lnTo>
                <a:lnTo>
                  <a:pt x="681" y="79"/>
                </a:lnTo>
                <a:lnTo>
                  <a:pt x="598" y="131"/>
                </a:lnTo>
                <a:lnTo>
                  <a:pt x="507" y="189"/>
                </a:lnTo>
                <a:lnTo>
                  <a:pt x="419" y="255"/>
                </a:lnTo>
                <a:lnTo>
                  <a:pt x="342" y="318"/>
                </a:lnTo>
                <a:lnTo>
                  <a:pt x="245" y="397"/>
                </a:lnTo>
                <a:lnTo>
                  <a:pt x="139" y="476"/>
                </a:lnTo>
                <a:lnTo>
                  <a:pt x="64" y="535"/>
                </a:lnTo>
                <a:lnTo>
                  <a:pt x="0" y="586"/>
                </a:lnTo>
                <a:close/>
              </a:path>
            </a:pathLst>
          </a:custGeom>
          <a:solidFill>
            <a:srgbClr val="000000"/>
          </a:solidFill>
          <a:ln w="0">
            <a:solidFill>
              <a:srgbClr val="FFFFFF"/>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436" name="Freeform 30"/>
          <p:cNvSpPr/>
          <p:nvPr/>
        </p:nvSpPr>
        <p:spPr>
          <a:xfrm>
            <a:off x="7373880" y="5716440"/>
            <a:ext cx="461880" cy="228600"/>
          </a:xfrm>
          <a:custGeom>
            <a:avLst/>
            <a:gdLst>
              <a:gd name="textAreaLeft" fmla="*/ 0 w 461880"/>
              <a:gd name="textAreaRight" fmla="*/ 462240 w 461880"/>
              <a:gd name="textAreaTop" fmla="*/ 0 h 228600"/>
              <a:gd name="textAreaBottom" fmla="*/ 228960 h 228600"/>
              <a:gd name="GluePoint1X" fmla="*/ 2147483646 w 1164"/>
              <a:gd name="GluePoint1Y" fmla="*/ 0 h 577"/>
              <a:gd name="GluePoint2X" fmla="*/ 2147483646 w 1164"/>
              <a:gd name="GluePoint2Y" fmla="*/ 0 h 577"/>
              <a:gd name="GluePoint3X" fmla="*/ 2147483646 w 1164"/>
              <a:gd name="GluePoint3Y" fmla="*/ 2147483646 h 577"/>
              <a:gd name="GluePoint4X" fmla="*/ 2147483646 w 1164"/>
              <a:gd name="GluePoint4Y" fmla="*/ 2147483646 h 577"/>
              <a:gd name="GluePoint5X" fmla="*/ 2147483646 w 1164"/>
              <a:gd name="GluePoint5Y" fmla="*/ 2147483646 h 577"/>
              <a:gd name="GluePoint6X" fmla="*/ 0 w 1164"/>
              <a:gd name="GluePoint6Y" fmla="*/ 2147483646 h 577"/>
              <a:gd name="GluePoint7X" fmla="*/ 2147483646 w 1164"/>
              <a:gd name="GluePoint7Y" fmla="*/ 2147483646 h 577"/>
              <a:gd name="GluePoint8X" fmla="*/ 2147483646 w 1164"/>
              <a:gd name="GluePoint8Y" fmla="*/ 2147483646 h 577"/>
              <a:gd name="GluePoint9X" fmla="*/ 2147483646 w 1164"/>
              <a:gd name="GluePoint9Y" fmla="*/ 2147483646 h 577"/>
              <a:gd name="GluePoint10X" fmla="*/ 2147483646 w 1164"/>
              <a:gd name="GluePoint10Y" fmla="*/ 2147483646 h 577"/>
              <a:gd name="GluePoint11X" fmla="*/ 2147483646 w 1164"/>
              <a:gd name="GluePoint11Y" fmla="*/ 2147483646 h 577"/>
              <a:gd name="GluePoint12X" fmla="*/ 2147483646 w 1164"/>
              <a:gd name="GluePoint12Y" fmla="*/ 2147483646 h 577"/>
              <a:gd name="GluePoint13X" fmla="*/ 2147483646 w 1164"/>
              <a:gd name="GluePoint13Y" fmla="*/ 2147483646 h 577"/>
              <a:gd name="GluePoint14X" fmla="*/ 2147483646 w 1164"/>
              <a:gd name="GluePoint14Y" fmla="*/ 2147483646 h 577"/>
              <a:gd name="GluePoint15X" fmla="*/ 2147483646 w 1164"/>
              <a:gd name="GluePoint15Y" fmla="*/ 2147483646 h 577"/>
              <a:gd name="GluePoint16X" fmla="*/ 2147483646 w 1164"/>
              <a:gd name="GluePoint16Y" fmla="*/ 2147483646 h 577"/>
              <a:gd name="GluePoint17X" fmla="*/ 2147483646 w 1164"/>
              <a:gd name="GluePoint17Y" fmla="*/ 2147483646 h 577"/>
              <a:gd name="GluePoint18X" fmla="*/ 2147483646 w 1164"/>
              <a:gd name="GluePoint18Y" fmla="*/ 2147483646 h 577"/>
              <a:gd name="GluePoint19X" fmla="*/ 2147483646 w 1164"/>
              <a:gd name="GluePoint19Y" fmla="*/ 2147483646 h 577"/>
              <a:gd name="GluePoint20X" fmla="*/ 2147483646 w 1164"/>
              <a:gd name="GluePoint20Y" fmla="*/ 2147483646 h 577"/>
              <a:gd name="GluePoint21X" fmla="*/ 2147483646 w 1164"/>
              <a:gd name="GluePoint21Y" fmla="*/ 2147483646 h 577"/>
              <a:gd name="GluePoint22X" fmla="*/ 2147483646 w 1164"/>
              <a:gd name="GluePoint22Y" fmla="*/ 2147483646 h 577"/>
              <a:gd name="GluePoint23X" fmla="*/ 2147483646 w 1164"/>
              <a:gd name="GluePoint23Y" fmla="*/ 2147483646 h 577"/>
              <a:gd name="GluePoint24X" fmla="*/ 2147483646 w 1164"/>
              <a:gd name="GluePoint24Y" fmla="*/ 2147483646 h 577"/>
              <a:gd name="GluePoint25X" fmla="*/ 2147483646 w 1164"/>
              <a:gd name="GluePoint25Y" fmla="*/ 2147483646 h 577"/>
              <a:gd name="GluePoint26X" fmla="*/ 2147483646 w 1164"/>
              <a:gd name="GluePoint26Y" fmla="*/ 2147483646 h 577"/>
              <a:gd name="GluePoint27X" fmla="*/ 2147483646 w 1164"/>
              <a:gd name="GluePoint27Y" fmla="*/ 0 h 577"/>
              <a:gd name="GluePoint28X" fmla="*/ 2147483646 w 1164"/>
              <a:gd name="GluePoint28Y" fmla="*/ 0 h 57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Lst>
            <a:rect l="textAreaLeft" t="textAreaTop" r="textAreaRight" b="textAreaBottom"/>
            <a:pathLst>
              <a:path w="1164" h="577">
                <a:moveTo>
                  <a:pt x="1018" y="0"/>
                </a:moveTo>
                <a:lnTo>
                  <a:pt x="1090" y="0"/>
                </a:lnTo>
                <a:lnTo>
                  <a:pt x="1138" y="342"/>
                </a:lnTo>
                <a:lnTo>
                  <a:pt x="1164" y="369"/>
                </a:lnTo>
                <a:lnTo>
                  <a:pt x="993" y="577"/>
                </a:lnTo>
                <a:lnTo>
                  <a:pt x="0" y="577"/>
                </a:lnTo>
                <a:lnTo>
                  <a:pt x="16" y="501"/>
                </a:lnTo>
                <a:lnTo>
                  <a:pt x="22" y="470"/>
                </a:lnTo>
                <a:lnTo>
                  <a:pt x="35" y="437"/>
                </a:lnTo>
                <a:lnTo>
                  <a:pt x="52" y="420"/>
                </a:lnTo>
                <a:lnTo>
                  <a:pt x="61" y="407"/>
                </a:lnTo>
                <a:lnTo>
                  <a:pt x="73" y="395"/>
                </a:lnTo>
                <a:lnTo>
                  <a:pt x="73" y="393"/>
                </a:lnTo>
                <a:lnTo>
                  <a:pt x="122" y="362"/>
                </a:lnTo>
                <a:lnTo>
                  <a:pt x="171" y="334"/>
                </a:lnTo>
                <a:lnTo>
                  <a:pt x="246" y="286"/>
                </a:lnTo>
                <a:lnTo>
                  <a:pt x="294" y="256"/>
                </a:lnTo>
                <a:lnTo>
                  <a:pt x="383" y="211"/>
                </a:lnTo>
                <a:lnTo>
                  <a:pt x="510" y="154"/>
                </a:lnTo>
                <a:lnTo>
                  <a:pt x="583" y="128"/>
                </a:lnTo>
                <a:lnTo>
                  <a:pt x="655" y="102"/>
                </a:lnTo>
                <a:lnTo>
                  <a:pt x="728" y="75"/>
                </a:lnTo>
                <a:lnTo>
                  <a:pt x="802" y="47"/>
                </a:lnTo>
                <a:lnTo>
                  <a:pt x="876" y="22"/>
                </a:lnTo>
                <a:lnTo>
                  <a:pt x="920" y="10"/>
                </a:lnTo>
                <a:lnTo>
                  <a:pt x="970" y="3"/>
                </a:lnTo>
                <a:lnTo>
                  <a:pt x="993" y="0"/>
                </a:lnTo>
                <a:lnTo>
                  <a:pt x="1018" y="0"/>
                </a:lnTo>
                <a:close/>
              </a:path>
            </a:pathLst>
          </a:custGeom>
          <a:solidFill>
            <a:srgbClr val="000000"/>
          </a:solidFill>
          <a:ln w="0">
            <a:solidFill>
              <a:srgbClr val="FFFFFF"/>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437" name="Freeform 31"/>
          <p:cNvSpPr/>
          <p:nvPr/>
        </p:nvSpPr>
        <p:spPr>
          <a:xfrm>
            <a:off x="5873760" y="4538520"/>
            <a:ext cx="404640" cy="292320"/>
          </a:xfrm>
          <a:custGeom>
            <a:avLst/>
            <a:gdLst>
              <a:gd name="textAreaLeft" fmla="*/ 0 w 404640"/>
              <a:gd name="textAreaRight" fmla="*/ 405000 w 404640"/>
              <a:gd name="textAreaTop" fmla="*/ 0 h 292320"/>
              <a:gd name="textAreaBottom" fmla="*/ 292680 h 292320"/>
              <a:gd name="GluePoint1X" fmla="*/ 2147483646 w 1018"/>
              <a:gd name="GluePoint1Y" fmla="*/ 0 h 737"/>
              <a:gd name="GluePoint2X" fmla="*/ 2147483646 w 1018"/>
              <a:gd name="GluePoint2Y" fmla="*/ 0 h 737"/>
              <a:gd name="GluePoint3X" fmla="*/ 2147483646 w 1018"/>
              <a:gd name="GluePoint3Y" fmla="*/ 2147483646 h 737"/>
              <a:gd name="GluePoint4X" fmla="*/ 2147483646 w 1018"/>
              <a:gd name="GluePoint4Y" fmla="*/ 2147483646 h 737"/>
              <a:gd name="GluePoint5X" fmla="*/ 2147483646 w 1018"/>
              <a:gd name="GluePoint5Y" fmla="*/ 2147483646 h 737"/>
              <a:gd name="GluePoint6X" fmla="*/ 2147483646 w 1018"/>
              <a:gd name="GluePoint6Y" fmla="*/ 2147483646 h 737"/>
              <a:gd name="GluePoint7X" fmla="*/ 2147483646 w 1018"/>
              <a:gd name="GluePoint7Y" fmla="*/ 2147483646 h 737"/>
              <a:gd name="GluePoint8X" fmla="*/ 2147483646 w 1018"/>
              <a:gd name="GluePoint8Y" fmla="*/ 2147483646 h 737"/>
              <a:gd name="GluePoint9X" fmla="*/ 2147483646 w 1018"/>
              <a:gd name="GluePoint9Y" fmla="*/ 2147483646 h 737"/>
              <a:gd name="GluePoint10X" fmla="*/ 2147483646 w 1018"/>
              <a:gd name="GluePoint10Y" fmla="*/ 2147483646 h 737"/>
              <a:gd name="GluePoint11X" fmla="*/ 2147483646 w 1018"/>
              <a:gd name="GluePoint11Y" fmla="*/ 2147483646 h 737"/>
              <a:gd name="GluePoint12X" fmla="*/ 2147483646 w 1018"/>
              <a:gd name="GluePoint12Y" fmla="*/ 2147483646 h 737"/>
              <a:gd name="GluePoint13X" fmla="*/ 2147483646 w 1018"/>
              <a:gd name="GluePoint13Y" fmla="*/ 2147483646 h 737"/>
              <a:gd name="GluePoint14X" fmla="*/ 2147483646 w 1018"/>
              <a:gd name="GluePoint14Y" fmla="*/ 2147483646 h 737"/>
              <a:gd name="GluePoint15X" fmla="*/ 2147483646 w 1018"/>
              <a:gd name="GluePoint15Y" fmla="*/ 2147483646 h 737"/>
              <a:gd name="GluePoint16X" fmla="*/ 2147483646 w 1018"/>
              <a:gd name="GluePoint16Y" fmla="*/ 2147483646 h 737"/>
              <a:gd name="GluePoint17X" fmla="*/ 2147483646 w 1018"/>
              <a:gd name="GluePoint17Y" fmla="*/ 2147483646 h 737"/>
              <a:gd name="GluePoint18X" fmla="*/ 2147483646 w 1018"/>
              <a:gd name="GluePoint18Y" fmla="*/ 2147483646 h 737"/>
              <a:gd name="GluePoint19X" fmla="*/ 2147483646 w 1018"/>
              <a:gd name="GluePoint19Y" fmla="*/ 2147483646 h 737"/>
              <a:gd name="GluePoint20X" fmla="*/ 2147483646 w 1018"/>
              <a:gd name="GluePoint20Y" fmla="*/ 2147483646 h 737"/>
              <a:gd name="GluePoint21X" fmla="*/ 2147483646 w 1018"/>
              <a:gd name="GluePoint21Y" fmla="*/ 2147483646 h 737"/>
              <a:gd name="GluePoint22X" fmla="*/ 2147483646 w 1018"/>
              <a:gd name="GluePoint22Y" fmla="*/ 2147483646 h 737"/>
              <a:gd name="GluePoint23X" fmla="*/ 2147483646 w 1018"/>
              <a:gd name="GluePoint23Y" fmla="*/ 2147483646 h 737"/>
              <a:gd name="GluePoint24X" fmla="*/ 2147483646 w 1018"/>
              <a:gd name="GluePoint24Y" fmla="*/ 2147483646 h 737"/>
              <a:gd name="GluePoint25X" fmla="*/ 2147483646 w 1018"/>
              <a:gd name="GluePoint25Y" fmla="*/ 2147483646 h 737"/>
              <a:gd name="GluePoint26X" fmla="*/ 2147483646 w 1018"/>
              <a:gd name="GluePoint26Y" fmla="*/ 2147483646 h 737"/>
              <a:gd name="GluePoint27X" fmla="*/ 0 w 1018"/>
              <a:gd name="GluePoint27Y" fmla="*/ 2147483646 h 737"/>
              <a:gd name="GluePoint28X" fmla="*/ 2147483646 w 1018"/>
              <a:gd name="GluePoint28Y" fmla="*/ 2147483646 h 737"/>
              <a:gd name="GluePoint29X" fmla="*/ 2147483646 w 1018"/>
              <a:gd name="GluePoint29Y" fmla="*/ 2147483646 h 737"/>
              <a:gd name="GluePoint30X" fmla="*/ 2147483646 w 1018"/>
              <a:gd name="GluePoint30Y" fmla="*/ 2147483646 h 737"/>
              <a:gd name="GluePoint31X" fmla="*/ 2147483646 w 1018"/>
              <a:gd name="GluePoint31Y" fmla="*/ 2147483646 h 737"/>
              <a:gd name="GluePoint32X" fmla="*/ 2147483646 w 1018"/>
              <a:gd name="GluePoint32Y" fmla="*/ 2147483646 h 737"/>
              <a:gd name="GluePoint33X" fmla="*/ 2147483646 w 1018"/>
              <a:gd name="GluePoint33Y" fmla="*/ 2147483646 h 737"/>
              <a:gd name="GluePoint34X" fmla="*/ 2147483646 w 1018"/>
              <a:gd name="GluePoint34Y" fmla="*/ 2147483646 h 737"/>
              <a:gd name="GluePoint35X" fmla="*/ 2147483646 w 1018"/>
              <a:gd name="GluePoint35Y" fmla="*/ 2147483646 h 737"/>
              <a:gd name="GluePoint36X" fmla="*/ 2147483646 w 1018"/>
              <a:gd name="GluePoint36Y" fmla="*/ 2147483646 h 737"/>
              <a:gd name="GluePoint37X" fmla="*/ 2147483646 w 1018"/>
              <a:gd name="GluePoint37Y" fmla="*/ 2147483646 h 737"/>
              <a:gd name="GluePoint38X" fmla="*/ 2147483646 w 1018"/>
              <a:gd name="GluePoint38Y" fmla="*/ 2147483646 h 737"/>
              <a:gd name="GluePoint39X" fmla="*/ 2147483646 w 1018"/>
              <a:gd name="GluePoint39Y" fmla="*/ 2147483646 h 737"/>
              <a:gd name="GluePoint40X" fmla="*/ 2147483646 w 1018"/>
              <a:gd name="GluePoint40Y" fmla="*/ 2147483646 h 737"/>
              <a:gd name="GluePoint41X" fmla="*/ 2147483646 w 1018"/>
              <a:gd name="GluePoint41Y" fmla="*/ 2147483646 h 737"/>
              <a:gd name="GluePoint42X" fmla="*/ 2147483646 w 1018"/>
              <a:gd name="GluePoint42Y" fmla="*/ 2147483646 h 737"/>
              <a:gd name="GluePoint43X" fmla="*/ 2147483646 w 1018"/>
              <a:gd name="GluePoint43Y" fmla="*/ 2147483646 h 737"/>
              <a:gd name="GluePoint44X" fmla="*/ 2147483646 w 1018"/>
              <a:gd name="GluePoint44Y" fmla="*/ 2147483646 h 737"/>
              <a:gd name="GluePoint45X" fmla="*/ 2147483646 w 1018"/>
              <a:gd name="GluePoint45Y" fmla="*/ 2147483646 h 737"/>
              <a:gd name="GluePoint46X" fmla="*/ 2147483646 w 1018"/>
              <a:gd name="GluePoint46Y" fmla="*/ 2147483646 h 737"/>
              <a:gd name="GluePoint47X" fmla="*/ 2147483646 w 1018"/>
              <a:gd name="GluePoint47Y" fmla="*/ 2147483646 h 737"/>
              <a:gd name="GluePoint48X" fmla="*/ 2147483646 w 1018"/>
              <a:gd name="GluePoint48Y" fmla="*/ 2147483646 h 737"/>
              <a:gd name="GluePoint49X" fmla="*/ 2147483646 w 1018"/>
              <a:gd name="GluePoint49Y" fmla="*/ 2147483646 h 737"/>
              <a:gd name="GluePoint50X" fmla="*/ 2147483646 w 1018"/>
              <a:gd name="GluePoint50Y" fmla="*/ 2147483646 h 737"/>
              <a:gd name="GluePoint51X" fmla="*/ 2147483646 w 1018"/>
              <a:gd name="GluePoint51Y" fmla="*/ 2147483646 h 737"/>
              <a:gd name="GluePoint52X" fmla="*/ 2147483646 w 1018"/>
              <a:gd name="GluePoint52Y" fmla="*/ 2147483646 h 737"/>
              <a:gd name="GluePoint53X" fmla="*/ 2147483646 w 1018"/>
              <a:gd name="GluePoint53Y" fmla="*/ 2147483646 h 737"/>
              <a:gd name="GluePoint54X" fmla="*/ 2147483646 w 1018"/>
              <a:gd name="GluePoint54Y" fmla="*/ 2147483646 h 737"/>
              <a:gd name="GluePoint55X" fmla="*/ 2147483646 w 1018"/>
              <a:gd name="GluePoint55Y" fmla="*/ 2147483646 h 737"/>
              <a:gd name="GluePoint56X" fmla="*/ 2147483646 w 1018"/>
              <a:gd name="GluePoint56Y" fmla="*/ 2147483646 h 737"/>
              <a:gd name="GluePoint57X" fmla="*/ 2147483646 w 1018"/>
              <a:gd name="GluePoint57Y" fmla="*/ 2147483646 h 737"/>
              <a:gd name="GluePoint58X" fmla="*/ 2147483646 w 1018"/>
              <a:gd name="GluePoint58Y" fmla="*/ 2147483646 h 737"/>
              <a:gd name="GluePoint59X" fmla="*/ 2147483646 w 1018"/>
              <a:gd name="GluePoint59Y" fmla="*/ 0 h 73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 ang="0">
                <a:pos x="GluePoint50X" y="GluePoint50Y"/>
              </a:cxn>
              <a:cxn ang="0">
                <a:pos x="GluePoint51X" y="GluePoint51Y"/>
              </a:cxn>
              <a:cxn ang="0">
                <a:pos x="GluePoint52X" y="GluePoint52Y"/>
              </a:cxn>
              <a:cxn ang="0">
                <a:pos x="GluePoint53X" y="GluePoint53Y"/>
              </a:cxn>
              <a:cxn ang="0">
                <a:pos x="GluePoint54X" y="GluePoint54Y"/>
              </a:cxn>
              <a:cxn ang="0">
                <a:pos x="GluePoint55X" y="GluePoint55Y"/>
              </a:cxn>
              <a:cxn ang="0">
                <a:pos x="GluePoint56X" y="GluePoint56Y"/>
              </a:cxn>
              <a:cxn ang="0">
                <a:pos x="GluePoint57X" y="GluePoint57Y"/>
              </a:cxn>
              <a:cxn ang="0">
                <a:pos x="GluePoint58X" y="GluePoint58Y"/>
              </a:cxn>
              <a:cxn ang="0">
                <a:pos x="GluePoint59X" y="GluePoint59Y"/>
              </a:cxn>
            </a:cxnLst>
            <a:rect l="textAreaLeft" t="textAreaTop" r="textAreaRight" b="textAreaBottom"/>
            <a:pathLst>
              <a:path w="1018" h="737">
                <a:moveTo>
                  <a:pt x="824" y="0"/>
                </a:moveTo>
                <a:lnTo>
                  <a:pt x="846" y="0"/>
                </a:lnTo>
                <a:lnTo>
                  <a:pt x="874" y="1"/>
                </a:lnTo>
                <a:lnTo>
                  <a:pt x="898" y="3"/>
                </a:lnTo>
                <a:lnTo>
                  <a:pt x="913" y="8"/>
                </a:lnTo>
                <a:lnTo>
                  <a:pt x="922" y="16"/>
                </a:lnTo>
                <a:lnTo>
                  <a:pt x="944" y="53"/>
                </a:lnTo>
                <a:lnTo>
                  <a:pt x="956" y="76"/>
                </a:lnTo>
                <a:lnTo>
                  <a:pt x="1018" y="287"/>
                </a:lnTo>
                <a:lnTo>
                  <a:pt x="1017" y="303"/>
                </a:lnTo>
                <a:lnTo>
                  <a:pt x="997" y="317"/>
                </a:lnTo>
                <a:lnTo>
                  <a:pt x="987" y="323"/>
                </a:lnTo>
                <a:lnTo>
                  <a:pt x="959" y="347"/>
                </a:lnTo>
                <a:lnTo>
                  <a:pt x="937" y="369"/>
                </a:lnTo>
                <a:lnTo>
                  <a:pt x="913" y="395"/>
                </a:lnTo>
                <a:lnTo>
                  <a:pt x="898" y="413"/>
                </a:lnTo>
                <a:lnTo>
                  <a:pt x="871" y="449"/>
                </a:lnTo>
                <a:lnTo>
                  <a:pt x="854" y="472"/>
                </a:lnTo>
                <a:lnTo>
                  <a:pt x="827" y="520"/>
                </a:lnTo>
                <a:lnTo>
                  <a:pt x="798" y="569"/>
                </a:lnTo>
                <a:lnTo>
                  <a:pt x="781" y="608"/>
                </a:lnTo>
                <a:lnTo>
                  <a:pt x="771" y="636"/>
                </a:lnTo>
                <a:lnTo>
                  <a:pt x="753" y="684"/>
                </a:lnTo>
                <a:lnTo>
                  <a:pt x="745" y="706"/>
                </a:lnTo>
                <a:lnTo>
                  <a:pt x="737" y="737"/>
                </a:lnTo>
                <a:lnTo>
                  <a:pt x="702" y="737"/>
                </a:lnTo>
                <a:lnTo>
                  <a:pt x="0" y="737"/>
                </a:lnTo>
                <a:lnTo>
                  <a:pt x="4" y="684"/>
                </a:lnTo>
                <a:lnTo>
                  <a:pt x="13" y="625"/>
                </a:lnTo>
                <a:lnTo>
                  <a:pt x="21" y="574"/>
                </a:lnTo>
                <a:lnTo>
                  <a:pt x="29" y="527"/>
                </a:lnTo>
                <a:lnTo>
                  <a:pt x="41" y="475"/>
                </a:lnTo>
                <a:lnTo>
                  <a:pt x="48" y="444"/>
                </a:lnTo>
                <a:lnTo>
                  <a:pt x="73" y="369"/>
                </a:lnTo>
                <a:lnTo>
                  <a:pt x="98" y="309"/>
                </a:lnTo>
                <a:lnTo>
                  <a:pt x="120" y="261"/>
                </a:lnTo>
                <a:lnTo>
                  <a:pt x="132" y="236"/>
                </a:lnTo>
                <a:lnTo>
                  <a:pt x="150" y="208"/>
                </a:lnTo>
                <a:lnTo>
                  <a:pt x="168" y="181"/>
                </a:lnTo>
                <a:lnTo>
                  <a:pt x="193" y="159"/>
                </a:lnTo>
                <a:lnTo>
                  <a:pt x="197" y="155"/>
                </a:lnTo>
                <a:lnTo>
                  <a:pt x="220" y="153"/>
                </a:lnTo>
                <a:lnTo>
                  <a:pt x="245" y="150"/>
                </a:lnTo>
                <a:lnTo>
                  <a:pt x="268" y="149"/>
                </a:lnTo>
                <a:lnTo>
                  <a:pt x="292" y="150"/>
                </a:lnTo>
                <a:lnTo>
                  <a:pt x="316" y="153"/>
                </a:lnTo>
                <a:lnTo>
                  <a:pt x="391" y="155"/>
                </a:lnTo>
                <a:lnTo>
                  <a:pt x="436" y="155"/>
                </a:lnTo>
                <a:lnTo>
                  <a:pt x="475" y="150"/>
                </a:lnTo>
                <a:lnTo>
                  <a:pt x="530" y="137"/>
                </a:lnTo>
                <a:lnTo>
                  <a:pt x="574" y="122"/>
                </a:lnTo>
                <a:lnTo>
                  <a:pt x="624" y="98"/>
                </a:lnTo>
                <a:lnTo>
                  <a:pt x="647" y="86"/>
                </a:lnTo>
                <a:lnTo>
                  <a:pt x="686" y="64"/>
                </a:lnTo>
                <a:lnTo>
                  <a:pt x="724" y="40"/>
                </a:lnTo>
                <a:lnTo>
                  <a:pt x="754" y="22"/>
                </a:lnTo>
                <a:lnTo>
                  <a:pt x="781" y="8"/>
                </a:lnTo>
                <a:lnTo>
                  <a:pt x="805" y="1"/>
                </a:lnTo>
                <a:lnTo>
                  <a:pt x="824" y="0"/>
                </a:lnTo>
                <a:close/>
              </a:path>
            </a:pathLst>
          </a:custGeom>
          <a:solidFill>
            <a:srgbClr val="000000"/>
          </a:solidFill>
          <a:ln w="0">
            <a:solidFill>
              <a:srgbClr val="FFFFFF"/>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438" name="Freeform 32"/>
          <p:cNvSpPr/>
          <p:nvPr/>
        </p:nvSpPr>
        <p:spPr>
          <a:xfrm>
            <a:off x="5681520" y="4130640"/>
            <a:ext cx="28800" cy="52560"/>
          </a:xfrm>
          <a:custGeom>
            <a:avLst/>
            <a:gdLst>
              <a:gd name="textAreaLeft" fmla="*/ 0 w 28800"/>
              <a:gd name="textAreaRight" fmla="*/ 29160 w 28800"/>
              <a:gd name="textAreaTop" fmla="*/ 0 h 52560"/>
              <a:gd name="textAreaBottom" fmla="*/ 52920 h 52560"/>
              <a:gd name="GluePoint1X" fmla="*/ 2147483646 w 75"/>
              <a:gd name="GluePoint1Y" fmla="*/ 2147483646 h 129"/>
              <a:gd name="GluePoint2X" fmla="*/ 2147483646 w 75"/>
              <a:gd name="GluePoint2Y" fmla="*/ 2147483646 h 129"/>
              <a:gd name="GluePoint3X" fmla="*/ 2147483646 w 75"/>
              <a:gd name="GluePoint3Y" fmla="*/ 2147483646 h 129"/>
              <a:gd name="GluePoint4X" fmla="*/ 2147483646 w 75"/>
              <a:gd name="GluePoint4Y" fmla="*/ 2147483646 h 129"/>
              <a:gd name="GluePoint5X" fmla="*/ 2147483646 w 75"/>
              <a:gd name="GluePoint5Y" fmla="*/ 2147483646 h 129"/>
              <a:gd name="GluePoint6X" fmla="*/ 2147483646 w 75"/>
              <a:gd name="GluePoint6Y" fmla="*/ 2147483646 h 129"/>
              <a:gd name="GluePoint7X" fmla="*/ 2147483646 w 75"/>
              <a:gd name="GluePoint7Y" fmla="*/ 0 h 129"/>
              <a:gd name="GluePoint8X" fmla="*/ 0 w 75"/>
              <a:gd name="GluePoint8Y" fmla="*/ 2147483646 h 12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75" h="129">
                <a:moveTo>
                  <a:pt x="1" y="23"/>
                </a:moveTo>
                <a:lnTo>
                  <a:pt x="23" y="129"/>
                </a:lnTo>
                <a:lnTo>
                  <a:pt x="31" y="101"/>
                </a:lnTo>
                <a:lnTo>
                  <a:pt x="37" y="69"/>
                </a:lnTo>
                <a:lnTo>
                  <a:pt x="45" y="47"/>
                </a:lnTo>
                <a:lnTo>
                  <a:pt x="58" y="20"/>
                </a:lnTo>
                <a:lnTo>
                  <a:pt x="75" y="0"/>
                </a:lnTo>
                <a:lnTo>
                  <a:pt x="0" y="24"/>
                </a:lnTo>
              </a:path>
            </a:pathLst>
          </a:custGeom>
          <a:noFill/>
          <a:ln w="0">
            <a:solidFill>
              <a:srgbClr val="FFFFFF"/>
            </a:solidFill>
          </a:ln>
        </p:spPr>
        <p:style>
          <a:lnRef idx="0">
            <a:scrgbClr r="0" g="0" b="0"/>
          </a:lnRef>
          <a:fillRef idx="0">
            <a:scrgbClr r="0" g="0" b="0"/>
          </a:fillRef>
          <a:effectRef idx="0">
            <a:scrgbClr r="0" g="0" b="0"/>
          </a:effectRef>
          <a:fontRef idx="minor"/>
        </p:style>
        <p:txBody>
          <a:bodyPr lIns="90000" tIns="6120" rIns="90000" bIns="6120" anchor="t">
            <a:noAutofit/>
          </a:bodyPr>
          <a:lstStyle/>
          <a:p>
            <a:endParaRPr lang="en-US" sz="1800" b="0" u="none" strike="noStrike">
              <a:solidFill>
                <a:srgbClr val="000000"/>
              </a:solidFill>
              <a:effectLst/>
              <a:uFillTx/>
              <a:latin typeface="Calibri"/>
            </a:endParaRPr>
          </a:p>
        </p:txBody>
      </p:sp>
      <p:sp>
        <p:nvSpPr>
          <p:cNvPr id="439" name="Freeform 33"/>
          <p:cNvSpPr/>
          <p:nvPr/>
        </p:nvSpPr>
        <p:spPr>
          <a:xfrm>
            <a:off x="5035680" y="5456160"/>
            <a:ext cx="118800" cy="192240"/>
          </a:xfrm>
          <a:custGeom>
            <a:avLst/>
            <a:gdLst>
              <a:gd name="textAreaLeft" fmla="*/ 0 w 118800"/>
              <a:gd name="textAreaRight" fmla="*/ 119160 w 118800"/>
              <a:gd name="textAreaTop" fmla="*/ 0 h 192240"/>
              <a:gd name="textAreaBottom" fmla="*/ 192600 h 192240"/>
              <a:gd name="GluePoint1X" fmla="*/ 2147483646 w 302"/>
              <a:gd name="GluePoint1Y" fmla="*/ 2147483646 h 486"/>
              <a:gd name="GluePoint2X" fmla="*/ 2147483646 w 302"/>
              <a:gd name="GluePoint2Y" fmla="*/ 2147483646 h 486"/>
              <a:gd name="GluePoint3X" fmla="*/ 2147483646 w 302"/>
              <a:gd name="GluePoint3Y" fmla="*/ 2147483646 h 486"/>
              <a:gd name="GluePoint4X" fmla="*/ 2147483646 w 302"/>
              <a:gd name="GluePoint4Y" fmla="*/ 2147483646 h 486"/>
              <a:gd name="GluePoint5X" fmla="*/ 2147483646 w 302"/>
              <a:gd name="GluePoint5Y" fmla="*/ 2147483646 h 486"/>
              <a:gd name="GluePoint6X" fmla="*/ 2147483646 w 302"/>
              <a:gd name="GluePoint6Y" fmla="*/ 2147483646 h 486"/>
              <a:gd name="GluePoint7X" fmla="*/ 2147483646 w 302"/>
              <a:gd name="GluePoint7Y" fmla="*/ 2147483646 h 486"/>
              <a:gd name="GluePoint8X" fmla="*/ 2147483646 w 302"/>
              <a:gd name="GluePoint8Y" fmla="*/ 2147483646 h 486"/>
              <a:gd name="GluePoint9X" fmla="*/ 2147483646 w 302"/>
              <a:gd name="GluePoint9Y" fmla="*/ 2147483646 h 486"/>
              <a:gd name="GluePoint10X" fmla="*/ 2147483646 w 302"/>
              <a:gd name="GluePoint10Y" fmla="*/ 2147483646 h 486"/>
              <a:gd name="GluePoint11X" fmla="*/ 2147483646 w 302"/>
              <a:gd name="GluePoint11Y" fmla="*/ 2147483646 h 486"/>
              <a:gd name="GluePoint12X" fmla="*/ 2147483646 w 302"/>
              <a:gd name="GluePoint12Y" fmla="*/ 2147483646 h 486"/>
              <a:gd name="GluePoint13X" fmla="*/ 2147483646 w 302"/>
              <a:gd name="GluePoint13Y" fmla="*/ 2147483646 h 486"/>
              <a:gd name="GluePoint14X" fmla="*/ 2147483646 w 302"/>
              <a:gd name="GluePoint14Y" fmla="*/ 2147483646 h 486"/>
              <a:gd name="GluePoint15X" fmla="*/ 2147483646 w 302"/>
              <a:gd name="GluePoint15Y" fmla="*/ 2147483646 h 486"/>
              <a:gd name="GluePoint16X" fmla="*/ 2147483646 w 302"/>
              <a:gd name="GluePoint16Y" fmla="*/ 2147483646 h 486"/>
              <a:gd name="GluePoint17X" fmla="*/ 2147483646 w 302"/>
              <a:gd name="GluePoint17Y" fmla="*/ 2147483646 h 486"/>
              <a:gd name="GluePoint18X" fmla="*/ 2147483646 w 302"/>
              <a:gd name="GluePoint18Y" fmla="*/ 2147483646 h 486"/>
              <a:gd name="GluePoint19X" fmla="*/ 2147483646 w 302"/>
              <a:gd name="GluePoint19Y" fmla="*/ 2147483646 h 486"/>
              <a:gd name="GluePoint20X" fmla="*/ 2147483646 w 302"/>
              <a:gd name="GluePoint20Y" fmla="*/ 2147483646 h 486"/>
              <a:gd name="GluePoint21X" fmla="*/ 2147483646 w 302"/>
              <a:gd name="GluePoint21Y" fmla="*/ 2147483646 h 486"/>
              <a:gd name="GluePoint22X" fmla="*/ 2147483646 w 302"/>
              <a:gd name="GluePoint22Y" fmla="*/ 2147483646 h 486"/>
              <a:gd name="GluePoint23X" fmla="*/ 2147483646 w 302"/>
              <a:gd name="GluePoint23Y" fmla="*/ 2147483646 h 486"/>
              <a:gd name="GluePoint24X" fmla="*/ 2147483646 w 302"/>
              <a:gd name="GluePoint24Y" fmla="*/ 2147483646 h 486"/>
              <a:gd name="GluePoint25X" fmla="*/ 2147483646 w 302"/>
              <a:gd name="GluePoint25Y" fmla="*/ 2147483646 h 486"/>
              <a:gd name="GluePoint26X" fmla="*/ 2147483646 w 302"/>
              <a:gd name="GluePoint26Y" fmla="*/ 2147483646 h 486"/>
              <a:gd name="GluePoint27X" fmla="*/ 2147483646 w 302"/>
              <a:gd name="GluePoint27Y" fmla="*/ 0 h 486"/>
              <a:gd name="GluePoint28X" fmla="*/ 2147483646 w 302"/>
              <a:gd name="GluePoint28Y" fmla="*/ 2147483646 h 486"/>
              <a:gd name="GluePoint29X" fmla="*/ 2147483646 w 302"/>
              <a:gd name="GluePoint29Y" fmla="*/ 2147483646 h 486"/>
              <a:gd name="GluePoint30X" fmla="*/ 2147483646 w 302"/>
              <a:gd name="GluePoint30Y" fmla="*/ 2147483646 h 486"/>
              <a:gd name="GluePoint31X" fmla="*/ 2147483646 w 302"/>
              <a:gd name="GluePoint31Y" fmla="*/ 2147483646 h 486"/>
              <a:gd name="GluePoint32X" fmla="*/ 2147483646 w 302"/>
              <a:gd name="GluePoint32Y" fmla="*/ 2147483646 h 486"/>
              <a:gd name="GluePoint33X" fmla="*/ 2147483646 w 302"/>
              <a:gd name="GluePoint33Y" fmla="*/ 2147483646 h 486"/>
              <a:gd name="GluePoint34X" fmla="*/ 2147483646 w 302"/>
              <a:gd name="GluePoint34Y" fmla="*/ 2147483646 h 486"/>
              <a:gd name="GluePoint35X" fmla="*/ 2147483646 w 302"/>
              <a:gd name="GluePoint35Y" fmla="*/ 2147483646 h 486"/>
              <a:gd name="GluePoint36X" fmla="*/ 2147483646 w 302"/>
              <a:gd name="GluePoint36Y" fmla="*/ 2147483646 h 486"/>
              <a:gd name="GluePoint37X" fmla="*/ 2147483646 w 302"/>
              <a:gd name="GluePoint37Y" fmla="*/ 2147483646 h 486"/>
              <a:gd name="GluePoint38X" fmla="*/ 2147483646 w 302"/>
              <a:gd name="GluePoint38Y" fmla="*/ 2147483646 h 486"/>
              <a:gd name="GluePoint39X" fmla="*/ 2147483646 w 302"/>
              <a:gd name="GluePoint39Y" fmla="*/ 2147483646 h 486"/>
              <a:gd name="GluePoint40X" fmla="*/ 2147483646 w 302"/>
              <a:gd name="GluePoint40Y" fmla="*/ 2147483646 h 486"/>
              <a:gd name="GluePoint41X" fmla="*/ 2147483646 w 302"/>
              <a:gd name="GluePoint41Y" fmla="*/ 2147483646 h 486"/>
              <a:gd name="GluePoint42X" fmla="*/ 0 w 302"/>
              <a:gd name="GluePoint42Y" fmla="*/ 2147483646 h 486"/>
              <a:gd name="GluePoint43X" fmla="*/ 2147483646 w 302"/>
              <a:gd name="GluePoint43Y" fmla="*/ 2147483646 h 486"/>
              <a:gd name="GluePoint44X" fmla="*/ 2147483646 w 302"/>
              <a:gd name="GluePoint44Y" fmla="*/ 2147483646 h 486"/>
              <a:gd name="GluePoint45X" fmla="*/ 2147483646 w 302"/>
              <a:gd name="GluePoint45Y" fmla="*/ 2147483646 h 486"/>
              <a:gd name="GluePoint46X" fmla="*/ 2147483646 w 302"/>
              <a:gd name="GluePoint46Y" fmla="*/ 2147483646 h 48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Lst>
            <a:rect l="textAreaLeft" t="textAreaTop" r="textAreaRight" b="textAreaBottom"/>
            <a:pathLst>
              <a:path w="302" h="486">
                <a:moveTo>
                  <a:pt x="7" y="314"/>
                </a:moveTo>
                <a:lnTo>
                  <a:pt x="16" y="340"/>
                </a:lnTo>
                <a:lnTo>
                  <a:pt x="27" y="364"/>
                </a:lnTo>
                <a:lnTo>
                  <a:pt x="42" y="380"/>
                </a:lnTo>
                <a:lnTo>
                  <a:pt x="56" y="396"/>
                </a:lnTo>
                <a:lnTo>
                  <a:pt x="65" y="402"/>
                </a:lnTo>
                <a:lnTo>
                  <a:pt x="91" y="417"/>
                </a:lnTo>
                <a:lnTo>
                  <a:pt x="104" y="422"/>
                </a:lnTo>
                <a:lnTo>
                  <a:pt x="127" y="422"/>
                </a:lnTo>
                <a:lnTo>
                  <a:pt x="153" y="411"/>
                </a:lnTo>
                <a:lnTo>
                  <a:pt x="180" y="400"/>
                </a:lnTo>
                <a:lnTo>
                  <a:pt x="208" y="380"/>
                </a:lnTo>
                <a:lnTo>
                  <a:pt x="224" y="366"/>
                </a:lnTo>
                <a:lnTo>
                  <a:pt x="250" y="342"/>
                </a:lnTo>
                <a:lnTo>
                  <a:pt x="268" y="313"/>
                </a:lnTo>
                <a:lnTo>
                  <a:pt x="283" y="287"/>
                </a:lnTo>
                <a:lnTo>
                  <a:pt x="291" y="267"/>
                </a:lnTo>
                <a:lnTo>
                  <a:pt x="299" y="233"/>
                </a:lnTo>
                <a:lnTo>
                  <a:pt x="302" y="207"/>
                </a:lnTo>
                <a:lnTo>
                  <a:pt x="302" y="183"/>
                </a:lnTo>
                <a:lnTo>
                  <a:pt x="300" y="155"/>
                </a:lnTo>
                <a:lnTo>
                  <a:pt x="294" y="129"/>
                </a:lnTo>
                <a:lnTo>
                  <a:pt x="286" y="102"/>
                </a:lnTo>
                <a:lnTo>
                  <a:pt x="282" y="76"/>
                </a:lnTo>
                <a:lnTo>
                  <a:pt x="263" y="47"/>
                </a:lnTo>
                <a:lnTo>
                  <a:pt x="245" y="18"/>
                </a:lnTo>
                <a:lnTo>
                  <a:pt x="224" y="0"/>
                </a:lnTo>
                <a:lnTo>
                  <a:pt x="202" y="18"/>
                </a:lnTo>
                <a:lnTo>
                  <a:pt x="176" y="43"/>
                </a:lnTo>
                <a:lnTo>
                  <a:pt x="152" y="65"/>
                </a:lnTo>
                <a:lnTo>
                  <a:pt x="130" y="89"/>
                </a:lnTo>
                <a:lnTo>
                  <a:pt x="102" y="115"/>
                </a:lnTo>
                <a:lnTo>
                  <a:pt x="74" y="154"/>
                </a:lnTo>
                <a:lnTo>
                  <a:pt x="60" y="180"/>
                </a:lnTo>
                <a:lnTo>
                  <a:pt x="42" y="207"/>
                </a:lnTo>
                <a:lnTo>
                  <a:pt x="30" y="233"/>
                </a:lnTo>
                <a:lnTo>
                  <a:pt x="20" y="260"/>
                </a:lnTo>
                <a:lnTo>
                  <a:pt x="11" y="290"/>
                </a:lnTo>
                <a:lnTo>
                  <a:pt x="8" y="314"/>
                </a:lnTo>
                <a:lnTo>
                  <a:pt x="3" y="340"/>
                </a:lnTo>
                <a:lnTo>
                  <a:pt x="0" y="366"/>
                </a:lnTo>
                <a:lnTo>
                  <a:pt x="3" y="419"/>
                </a:lnTo>
                <a:lnTo>
                  <a:pt x="7" y="445"/>
                </a:lnTo>
                <a:lnTo>
                  <a:pt x="11" y="471"/>
                </a:lnTo>
                <a:lnTo>
                  <a:pt x="17" y="486"/>
                </a:lnTo>
              </a:path>
            </a:pathLst>
          </a:custGeom>
          <a:noFill/>
          <a:ln w="0">
            <a:solidFill>
              <a:srgbClr val="FFFFFF"/>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440" name="Freeform 34"/>
          <p:cNvSpPr/>
          <p:nvPr/>
        </p:nvSpPr>
        <p:spPr>
          <a:xfrm>
            <a:off x="4514760" y="5089680"/>
            <a:ext cx="30240" cy="82440"/>
          </a:xfrm>
          <a:custGeom>
            <a:avLst/>
            <a:gdLst>
              <a:gd name="textAreaLeft" fmla="*/ 0 w 30240"/>
              <a:gd name="textAreaRight" fmla="*/ 30600 w 30240"/>
              <a:gd name="textAreaTop" fmla="*/ 0 h 82440"/>
              <a:gd name="textAreaBottom" fmla="*/ 82800 h 82440"/>
              <a:gd name="GluePoint1X" fmla="*/ 2147483646 w 79"/>
              <a:gd name="GluePoint1Y" fmla="*/ 2147483646 h 207"/>
              <a:gd name="GluePoint2X" fmla="*/ 2147483646 w 79"/>
              <a:gd name="GluePoint2Y" fmla="*/ 2147483646 h 207"/>
              <a:gd name="GluePoint3X" fmla="*/ 2147483646 w 79"/>
              <a:gd name="GluePoint3Y" fmla="*/ 2147483646 h 207"/>
              <a:gd name="GluePoint4X" fmla="*/ 2147483646 w 79"/>
              <a:gd name="GluePoint4Y" fmla="*/ 2147483646 h 207"/>
              <a:gd name="GluePoint5X" fmla="*/ 2147483646 w 79"/>
              <a:gd name="GluePoint5Y" fmla="*/ 2147483646 h 207"/>
              <a:gd name="GluePoint6X" fmla="*/ 2147483646 w 79"/>
              <a:gd name="GluePoint6Y" fmla="*/ 2147483646 h 207"/>
              <a:gd name="GluePoint7X" fmla="*/ 2147483646 w 79"/>
              <a:gd name="GluePoint7Y" fmla="*/ 2147483646 h 207"/>
              <a:gd name="GluePoint8X" fmla="*/ 2147483646 w 79"/>
              <a:gd name="GluePoint8Y" fmla="*/ 0 h 207"/>
              <a:gd name="GluePoint9X" fmla="*/ 2147483646 w 79"/>
              <a:gd name="GluePoint9Y" fmla="*/ 0 h 207"/>
              <a:gd name="GluePoint10X" fmla="*/ 2147483646 w 79"/>
              <a:gd name="GluePoint10Y" fmla="*/ 2147483646 h 207"/>
              <a:gd name="GluePoint11X" fmla="*/ 2147483646 w 79"/>
              <a:gd name="GluePoint11Y" fmla="*/ 2147483646 h 207"/>
              <a:gd name="GluePoint12X" fmla="*/ 2147483646 w 79"/>
              <a:gd name="GluePoint12Y" fmla="*/ 2147483646 h 207"/>
              <a:gd name="GluePoint13X" fmla="*/ 2147483646 w 79"/>
              <a:gd name="GluePoint13Y" fmla="*/ 2147483646 h 207"/>
              <a:gd name="GluePoint14X" fmla="*/ 2147483646 w 79"/>
              <a:gd name="GluePoint14Y" fmla="*/ 2147483646 h 207"/>
              <a:gd name="GluePoint15X" fmla="*/ 2147483646 w 79"/>
              <a:gd name="GluePoint15Y" fmla="*/ 2147483646 h 207"/>
              <a:gd name="GluePoint16X" fmla="*/ 0 w 79"/>
              <a:gd name="GluePoint16Y" fmla="*/ 2147483646 h 207"/>
              <a:gd name="GluePoint17X" fmla="*/ 2147483646 w 79"/>
              <a:gd name="GluePoint17Y" fmla="*/ 2147483646 h 207"/>
              <a:gd name="GluePoint18X" fmla="*/ 2147483646 w 79"/>
              <a:gd name="GluePoint18Y" fmla="*/ 2147483646 h 207"/>
              <a:gd name="GluePoint19X" fmla="*/ 2147483646 w 79"/>
              <a:gd name="GluePoint19Y" fmla="*/ 2147483646 h 207"/>
              <a:gd name="GluePoint20X" fmla="*/ 2147483646 w 79"/>
              <a:gd name="GluePoint20Y" fmla="*/ 2147483646 h 207"/>
              <a:gd name="GluePoint21X" fmla="*/ 2147483646 w 79"/>
              <a:gd name="GluePoint21Y" fmla="*/ 2147483646 h 207"/>
              <a:gd name="GluePoint22X" fmla="*/ 2147483646 w 79"/>
              <a:gd name="GluePoint22Y" fmla="*/ 2147483646 h 20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Lst>
            <a:rect l="textAreaLeft" t="textAreaTop" r="textAreaRight" b="textAreaBottom"/>
            <a:pathLst>
              <a:path w="79" h="207">
                <a:moveTo>
                  <a:pt x="57" y="207"/>
                </a:moveTo>
                <a:lnTo>
                  <a:pt x="55" y="154"/>
                </a:lnTo>
                <a:lnTo>
                  <a:pt x="57" y="125"/>
                </a:lnTo>
                <a:lnTo>
                  <a:pt x="59" y="100"/>
                </a:lnTo>
                <a:lnTo>
                  <a:pt x="63" y="77"/>
                </a:lnTo>
                <a:lnTo>
                  <a:pt x="69" y="44"/>
                </a:lnTo>
                <a:lnTo>
                  <a:pt x="76" y="18"/>
                </a:lnTo>
                <a:lnTo>
                  <a:pt x="79" y="0"/>
                </a:lnTo>
                <a:lnTo>
                  <a:pt x="66" y="0"/>
                </a:lnTo>
                <a:lnTo>
                  <a:pt x="57" y="3"/>
                </a:lnTo>
                <a:lnTo>
                  <a:pt x="46" y="8"/>
                </a:lnTo>
                <a:lnTo>
                  <a:pt x="29" y="18"/>
                </a:lnTo>
                <a:lnTo>
                  <a:pt x="19" y="33"/>
                </a:lnTo>
                <a:lnTo>
                  <a:pt x="7" y="51"/>
                </a:lnTo>
                <a:lnTo>
                  <a:pt x="2" y="77"/>
                </a:lnTo>
                <a:lnTo>
                  <a:pt x="0" y="103"/>
                </a:lnTo>
                <a:lnTo>
                  <a:pt x="2" y="127"/>
                </a:lnTo>
                <a:lnTo>
                  <a:pt x="7" y="156"/>
                </a:lnTo>
                <a:lnTo>
                  <a:pt x="20" y="175"/>
                </a:lnTo>
                <a:lnTo>
                  <a:pt x="35" y="189"/>
                </a:lnTo>
                <a:lnTo>
                  <a:pt x="46" y="198"/>
                </a:lnTo>
                <a:lnTo>
                  <a:pt x="57" y="207"/>
                </a:lnTo>
              </a:path>
            </a:pathLst>
          </a:custGeom>
          <a:noFill/>
          <a:ln w="0">
            <a:solidFill>
              <a:srgbClr val="FFFFFF"/>
            </a:solidFill>
          </a:ln>
        </p:spPr>
        <p:style>
          <a:lnRef idx="0">
            <a:scrgbClr r="0" g="0" b="0"/>
          </a:lnRef>
          <a:fillRef idx="0">
            <a:scrgbClr r="0" g="0" b="0"/>
          </a:fillRef>
          <a:effectRef idx="0">
            <a:scrgbClr r="0" g="0" b="0"/>
          </a:effectRef>
          <a:fontRef idx="minor"/>
        </p:style>
        <p:txBody>
          <a:bodyPr lIns="90000" tIns="36000" rIns="90000" bIns="36000" anchor="t">
            <a:noAutofit/>
          </a:bodyPr>
          <a:lstStyle/>
          <a:p>
            <a:endParaRPr lang="en-US" sz="1800" b="0" u="none" strike="noStrike">
              <a:solidFill>
                <a:srgbClr val="000000"/>
              </a:solidFill>
              <a:effectLst/>
              <a:uFillTx/>
              <a:latin typeface="Calibri"/>
            </a:endParaRPr>
          </a:p>
        </p:txBody>
      </p:sp>
      <p:sp>
        <p:nvSpPr>
          <p:cNvPr id="441" name="Freeform 35"/>
          <p:cNvSpPr/>
          <p:nvPr/>
        </p:nvSpPr>
        <p:spPr>
          <a:xfrm>
            <a:off x="5641920" y="3699000"/>
            <a:ext cx="735120" cy="915840"/>
          </a:xfrm>
          <a:custGeom>
            <a:avLst/>
            <a:gdLst>
              <a:gd name="textAreaLeft" fmla="*/ 0 w 735120"/>
              <a:gd name="textAreaRight" fmla="*/ 735480 w 735120"/>
              <a:gd name="textAreaTop" fmla="*/ 0 h 915840"/>
              <a:gd name="textAreaBottom" fmla="*/ 916200 h 915840"/>
              <a:gd name="GluePoint1X" fmla="*/ 2147483646 w 1852"/>
              <a:gd name="GluePoint1Y" fmla="*/ 2147483646 h 2307"/>
              <a:gd name="GluePoint2X" fmla="*/ 2147483646 w 1852"/>
              <a:gd name="GluePoint2Y" fmla="*/ 2147483646 h 2307"/>
              <a:gd name="GluePoint3X" fmla="*/ 2147483646 w 1852"/>
              <a:gd name="GluePoint3Y" fmla="*/ 2147483646 h 2307"/>
              <a:gd name="GluePoint4X" fmla="*/ 2147483646 w 1852"/>
              <a:gd name="GluePoint4Y" fmla="*/ 2147483646 h 2307"/>
              <a:gd name="GluePoint5X" fmla="*/ 2147483646 w 1852"/>
              <a:gd name="GluePoint5Y" fmla="*/ 2147483646 h 2307"/>
              <a:gd name="GluePoint6X" fmla="*/ 2147483646 w 1852"/>
              <a:gd name="GluePoint6Y" fmla="*/ 2147483646 h 2307"/>
              <a:gd name="GluePoint7X" fmla="*/ 2147483646 w 1852"/>
              <a:gd name="GluePoint7Y" fmla="*/ 2147483646 h 2307"/>
              <a:gd name="GluePoint8X" fmla="*/ 2147483646 w 1852"/>
              <a:gd name="GluePoint8Y" fmla="*/ 2147483646 h 2307"/>
              <a:gd name="GluePoint9X" fmla="*/ 2147483646 w 1852"/>
              <a:gd name="GluePoint9Y" fmla="*/ 2147483646 h 2307"/>
              <a:gd name="GluePoint10X" fmla="*/ 2147483646 w 1852"/>
              <a:gd name="GluePoint10Y" fmla="*/ 2147483646 h 2307"/>
              <a:gd name="GluePoint11X" fmla="*/ 2147483646 w 1852"/>
              <a:gd name="GluePoint11Y" fmla="*/ 2147483646 h 2307"/>
              <a:gd name="GluePoint12X" fmla="*/ 2147483646 w 1852"/>
              <a:gd name="GluePoint12Y" fmla="*/ 2147483646 h 2307"/>
              <a:gd name="GluePoint13X" fmla="*/ 2147483646 w 1852"/>
              <a:gd name="GluePoint13Y" fmla="*/ 2147483646 h 2307"/>
              <a:gd name="GluePoint14X" fmla="*/ 2147483646 w 1852"/>
              <a:gd name="GluePoint14Y" fmla="*/ 2147483646 h 2307"/>
              <a:gd name="GluePoint15X" fmla="*/ 2147483646 w 1852"/>
              <a:gd name="GluePoint15Y" fmla="*/ 2147483646 h 2307"/>
              <a:gd name="GluePoint16X" fmla="*/ 2147483646 w 1852"/>
              <a:gd name="GluePoint16Y" fmla="*/ 2147483646 h 2307"/>
              <a:gd name="GluePoint17X" fmla="*/ 2147483646 w 1852"/>
              <a:gd name="GluePoint17Y" fmla="*/ 2147483646 h 2307"/>
              <a:gd name="GluePoint18X" fmla="*/ 2147483646 w 1852"/>
              <a:gd name="GluePoint18Y" fmla="*/ 2147483646 h 2307"/>
              <a:gd name="GluePoint19X" fmla="*/ 2147483646 w 1852"/>
              <a:gd name="GluePoint19Y" fmla="*/ 2147483646 h 2307"/>
              <a:gd name="GluePoint20X" fmla="*/ 2147483646 w 1852"/>
              <a:gd name="GluePoint20Y" fmla="*/ 2147483646 h 2307"/>
              <a:gd name="GluePoint21X" fmla="*/ 2147483646 w 1852"/>
              <a:gd name="GluePoint21Y" fmla="*/ 2147483646 h 2307"/>
              <a:gd name="GluePoint22X" fmla="*/ 2147483646 w 1852"/>
              <a:gd name="GluePoint22Y" fmla="*/ 2147483646 h 2307"/>
              <a:gd name="GluePoint23X" fmla="*/ 2147483646 w 1852"/>
              <a:gd name="GluePoint23Y" fmla="*/ 2147483646 h 2307"/>
              <a:gd name="GluePoint24X" fmla="*/ 2147483646 w 1852"/>
              <a:gd name="GluePoint24Y" fmla="*/ 2147483646 h 2307"/>
              <a:gd name="GluePoint25X" fmla="*/ 2147483646 w 1852"/>
              <a:gd name="GluePoint25Y" fmla="*/ 2147483646 h 2307"/>
              <a:gd name="GluePoint26X" fmla="*/ 2147483646 w 1852"/>
              <a:gd name="GluePoint26Y" fmla="*/ 2147483646 h 2307"/>
              <a:gd name="GluePoint27X" fmla="*/ 2147483646 w 1852"/>
              <a:gd name="GluePoint27Y" fmla="*/ 2147483646 h 2307"/>
              <a:gd name="GluePoint28X" fmla="*/ 2147483646 w 1852"/>
              <a:gd name="GluePoint28Y" fmla="*/ 2147483646 h 2307"/>
              <a:gd name="GluePoint29X" fmla="*/ 2147483646 w 1852"/>
              <a:gd name="GluePoint29Y" fmla="*/ 2147483646 h 2307"/>
              <a:gd name="GluePoint30X" fmla="*/ 2147483646 w 1852"/>
              <a:gd name="GluePoint30Y" fmla="*/ 2147483646 h 2307"/>
              <a:gd name="GluePoint31X" fmla="*/ 2147483646 w 1852"/>
              <a:gd name="GluePoint31Y" fmla="*/ 2147483646 h 2307"/>
              <a:gd name="GluePoint32X" fmla="*/ 2147483646 w 1852"/>
              <a:gd name="GluePoint32Y" fmla="*/ 2147483646 h 2307"/>
              <a:gd name="GluePoint33X" fmla="*/ 2147483646 w 1852"/>
              <a:gd name="GluePoint33Y" fmla="*/ 2147483646 h 2307"/>
              <a:gd name="GluePoint34X" fmla="*/ 2147483646 w 1852"/>
              <a:gd name="GluePoint34Y" fmla="*/ 2147483646 h 2307"/>
              <a:gd name="GluePoint35X" fmla="*/ 2147483646 w 1852"/>
              <a:gd name="GluePoint35Y" fmla="*/ 2147483646 h 2307"/>
              <a:gd name="GluePoint36X" fmla="*/ 2147483646 w 1852"/>
              <a:gd name="GluePoint36Y" fmla="*/ 0 h 2307"/>
              <a:gd name="GluePoint37X" fmla="*/ 2147483646 w 1852"/>
              <a:gd name="GluePoint37Y" fmla="*/ 2147483646 h 2307"/>
              <a:gd name="GluePoint38X" fmla="*/ 2147483646 w 1852"/>
              <a:gd name="GluePoint38Y" fmla="*/ 2147483646 h 2307"/>
              <a:gd name="GluePoint39X" fmla="*/ 2147483646 w 1852"/>
              <a:gd name="GluePoint39Y" fmla="*/ 2147483646 h 2307"/>
              <a:gd name="GluePoint40X" fmla="*/ 2147483646 w 1852"/>
              <a:gd name="GluePoint40Y" fmla="*/ 2147483646 h 2307"/>
              <a:gd name="GluePoint41X" fmla="*/ 2147483646 w 1852"/>
              <a:gd name="GluePoint41Y" fmla="*/ 2147483646 h 2307"/>
              <a:gd name="GluePoint42X" fmla="*/ 2147483646 w 1852"/>
              <a:gd name="GluePoint42Y" fmla="*/ 2147483646 h 2307"/>
              <a:gd name="GluePoint43X" fmla="*/ 2147483646 w 1852"/>
              <a:gd name="GluePoint43Y" fmla="*/ 2147483646 h 2307"/>
              <a:gd name="GluePoint44X" fmla="*/ 2147483646 w 1852"/>
              <a:gd name="GluePoint44Y" fmla="*/ 2147483646 h 2307"/>
              <a:gd name="GluePoint45X" fmla="*/ 2147483646 w 1852"/>
              <a:gd name="GluePoint45Y" fmla="*/ 2147483646 h 2307"/>
              <a:gd name="GluePoint46X" fmla="*/ 2147483646 w 1852"/>
              <a:gd name="GluePoint46Y" fmla="*/ 2147483646 h 2307"/>
              <a:gd name="GluePoint47X" fmla="*/ 2147483646 w 1852"/>
              <a:gd name="GluePoint47Y" fmla="*/ 2147483646 h 2307"/>
              <a:gd name="GluePoint48X" fmla="*/ 2147483646 w 1852"/>
              <a:gd name="GluePoint48Y" fmla="*/ 2147483646 h 2307"/>
              <a:gd name="GluePoint49X" fmla="*/ 2147483646 w 1852"/>
              <a:gd name="GluePoint49Y" fmla="*/ 2147483646 h 2307"/>
              <a:gd name="GluePoint50X" fmla="*/ 2147483646 w 1852"/>
              <a:gd name="GluePoint50Y" fmla="*/ 2147483646 h 2307"/>
              <a:gd name="GluePoint51X" fmla="*/ 2147483646 w 1852"/>
              <a:gd name="GluePoint51Y" fmla="*/ 2147483646 h 230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 ang="0">
                <a:pos x="GluePoint50X" y="GluePoint50Y"/>
              </a:cxn>
              <a:cxn ang="0">
                <a:pos x="GluePoint51X" y="GluePoint51Y"/>
              </a:cxn>
            </a:cxnLst>
            <a:rect l="textAreaLeft" t="textAreaTop" r="textAreaRight" b="textAreaBottom"/>
            <a:pathLst>
              <a:path w="1852" h="2307">
                <a:moveTo>
                  <a:pt x="775" y="2273"/>
                </a:moveTo>
                <a:lnTo>
                  <a:pt x="775" y="2246"/>
                </a:lnTo>
                <a:lnTo>
                  <a:pt x="769" y="2225"/>
                </a:lnTo>
                <a:lnTo>
                  <a:pt x="753" y="2212"/>
                </a:lnTo>
                <a:lnTo>
                  <a:pt x="728" y="2206"/>
                </a:lnTo>
                <a:lnTo>
                  <a:pt x="702" y="2210"/>
                </a:lnTo>
                <a:lnTo>
                  <a:pt x="679" y="2212"/>
                </a:lnTo>
                <a:lnTo>
                  <a:pt x="654" y="2219"/>
                </a:lnTo>
                <a:lnTo>
                  <a:pt x="630" y="2223"/>
                </a:lnTo>
                <a:lnTo>
                  <a:pt x="606" y="2231"/>
                </a:lnTo>
                <a:lnTo>
                  <a:pt x="573" y="2247"/>
                </a:lnTo>
                <a:lnTo>
                  <a:pt x="534" y="2265"/>
                </a:lnTo>
                <a:lnTo>
                  <a:pt x="489" y="2284"/>
                </a:lnTo>
                <a:lnTo>
                  <a:pt x="434" y="2298"/>
                </a:lnTo>
                <a:lnTo>
                  <a:pt x="414" y="2299"/>
                </a:lnTo>
                <a:lnTo>
                  <a:pt x="390" y="2303"/>
                </a:lnTo>
                <a:lnTo>
                  <a:pt x="366" y="2307"/>
                </a:lnTo>
                <a:lnTo>
                  <a:pt x="340" y="2307"/>
                </a:lnTo>
                <a:lnTo>
                  <a:pt x="317" y="2303"/>
                </a:lnTo>
                <a:lnTo>
                  <a:pt x="292" y="2302"/>
                </a:lnTo>
                <a:lnTo>
                  <a:pt x="275" y="2297"/>
                </a:lnTo>
                <a:lnTo>
                  <a:pt x="256" y="2290"/>
                </a:lnTo>
                <a:lnTo>
                  <a:pt x="236" y="2276"/>
                </a:lnTo>
                <a:lnTo>
                  <a:pt x="226" y="2263"/>
                </a:lnTo>
                <a:lnTo>
                  <a:pt x="214" y="2241"/>
                </a:lnTo>
                <a:lnTo>
                  <a:pt x="211" y="2218"/>
                </a:lnTo>
                <a:lnTo>
                  <a:pt x="205" y="2192"/>
                </a:lnTo>
                <a:lnTo>
                  <a:pt x="211" y="2166"/>
                </a:lnTo>
                <a:lnTo>
                  <a:pt x="214" y="2139"/>
                </a:lnTo>
                <a:lnTo>
                  <a:pt x="217" y="2112"/>
                </a:lnTo>
                <a:lnTo>
                  <a:pt x="222" y="2084"/>
                </a:lnTo>
                <a:lnTo>
                  <a:pt x="223" y="2060"/>
                </a:lnTo>
                <a:lnTo>
                  <a:pt x="226" y="2033"/>
                </a:lnTo>
                <a:lnTo>
                  <a:pt x="226" y="2012"/>
                </a:lnTo>
                <a:lnTo>
                  <a:pt x="222" y="1994"/>
                </a:lnTo>
                <a:lnTo>
                  <a:pt x="211" y="1986"/>
                </a:lnTo>
                <a:lnTo>
                  <a:pt x="194" y="1982"/>
                </a:lnTo>
                <a:lnTo>
                  <a:pt x="170" y="1975"/>
                </a:lnTo>
                <a:lnTo>
                  <a:pt x="146" y="1960"/>
                </a:lnTo>
                <a:lnTo>
                  <a:pt x="133" y="1942"/>
                </a:lnTo>
                <a:lnTo>
                  <a:pt x="124" y="1928"/>
                </a:lnTo>
                <a:lnTo>
                  <a:pt x="120" y="1903"/>
                </a:lnTo>
                <a:lnTo>
                  <a:pt x="124" y="1875"/>
                </a:lnTo>
                <a:lnTo>
                  <a:pt x="132" y="1856"/>
                </a:lnTo>
                <a:lnTo>
                  <a:pt x="139" y="1839"/>
                </a:lnTo>
                <a:lnTo>
                  <a:pt x="148" y="1824"/>
                </a:lnTo>
                <a:lnTo>
                  <a:pt x="119" y="1804"/>
                </a:lnTo>
                <a:lnTo>
                  <a:pt x="103" y="1791"/>
                </a:lnTo>
                <a:lnTo>
                  <a:pt x="98" y="1783"/>
                </a:lnTo>
                <a:lnTo>
                  <a:pt x="97" y="1771"/>
                </a:lnTo>
                <a:lnTo>
                  <a:pt x="101" y="1757"/>
                </a:lnTo>
                <a:lnTo>
                  <a:pt x="110" y="1739"/>
                </a:lnTo>
                <a:lnTo>
                  <a:pt x="116" y="1712"/>
                </a:lnTo>
                <a:lnTo>
                  <a:pt x="119" y="1704"/>
                </a:lnTo>
                <a:lnTo>
                  <a:pt x="124" y="1667"/>
                </a:lnTo>
                <a:lnTo>
                  <a:pt x="128" y="1638"/>
                </a:lnTo>
                <a:lnTo>
                  <a:pt x="129" y="1610"/>
                </a:lnTo>
                <a:lnTo>
                  <a:pt x="98" y="1598"/>
                </a:lnTo>
                <a:lnTo>
                  <a:pt x="75" y="1588"/>
                </a:lnTo>
                <a:lnTo>
                  <a:pt x="50" y="1577"/>
                </a:lnTo>
                <a:lnTo>
                  <a:pt x="32" y="1559"/>
                </a:lnTo>
                <a:lnTo>
                  <a:pt x="15" y="1532"/>
                </a:lnTo>
                <a:lnTo>
                  <a:pt x="10" y="1506"/>
                </a:lnTo>
                <a:lnTo>
                  <a:pt x="10" y="1479"/>
                </a:lnTo>
                <a:lnTo>
                  <a:pt x="11" y="1453"/>
                </a:lnTo>
                <a:lnTo>
                  <a:pt x="15" y="1427"/>
                </a:lnTo>
                <a:lnTo>
                  <a:pt x="24" y="1398"/>
                </a:lnTo>
                <a:lnTo>
                  <a:pt x="49" y="1324"/>
                </a:lnTo>
                <a:lnTo>
                  <a:pt x="0" y="1086"/>
                </a:lnTo>
                <a:lnTo>
                  <a:pt x="0" y="1060"/>
                </a:lnTo>
                <a:lnTo>
                  <a:pt x="6" y="1036"/>
                </a:lnTo>
                <a:lnTo>
                  <a:pt x="24" y="1012"/>
                </a:lnTo>
                <a:lnTo>
                  <a:pt x="50" y="1008"/>
                </a:lnTo>
                <a:lnTo>
                  <a:pt x="67" y="1019"/>
                </a:lnTo>
                <a:lnTo>
                  <a:pt x="72" y="1036"/>
                </a:lnTo>
                <a:lnTo>
                  <a:pt x="146" y="1011"/>
                </a:lnTo>
                <a:lnTo>
                  <a:pt x="145" y="902"/>
                </a:lnTo>
                <a:lnTo>
                  <a:pt x="97" y="877"/>
                </a:lnTo>
                <a:lnTo>
                  <a:pt x="71" y="849"/>
                </a:lnTo>
                <a:lnTo>
                  <a:pt x="49" y="824"/>
                </a:lnTo>
                <a:lnTo>
                  <a:pt x="37" y="794"/>
                </a:lnTo>
                <a:lnTo>
                  <a:pt x="24" y="743"/>
                </a:lnTo>
                <a:lnTo>
                  <a:pt x="24" y="692"/>
                </a:lnTo>
                <a:lnTo>
                  <a:pt x="24" y="666"/>
                </a:lnTo>
                <a:lnTo>
                  <a:pt x="32" y="619"/>
                </a:lnTo>
                <a:lnTo>
                  <a:pt x="41" y="582"/>
                </a:lnTo>
                <a:lnTo>
                  <a:pt x="46" y="560"/>
                </a:lnTo>
                <a:lnTo>
                  <a:pt x="55" y="531"/>
                </a:lnTo>
                <a:lnTo>
                  <a:pt x="77" y="478"/>
                </a:lnTo>
                <a:lnTo>
                  <a:pt x="98" y="441"/>
                </a:lnTo>
                <a:lnTo>
                  <a:pt x="115" y="416"/>
                </a:lnTo>
                <a:lnTo>
                  <a:pt x="146" y="376"/>
                </a:lnTo>
                <a:lnTo>
                  <a:pt x="187" y="336"/>
                </a:lnTo>
                <a:lnTo>
                  <a:pt x="220" y="304"/>
                </a:lnTo>
                <a:lnTo>
                  <a:pt x="269" y="264"/>
                </a:lnTo>
                <a:lnTo>
                  <a:pt x="295" y="242"/>
                </a:lnTo>
                <a:lnTo>
                  <a:pt x="339" y="205"/>
                </a:lnTo>
                <a:lnTo>
                  <a:pt x="398" y="164"/>
                </a:lnTo>
                <a:lnTo>
                  <a:pt x="463" y="128"/>
                </a:lnTo>
                <a:lnTo>
                  <a:pt x="511" y="102"/>
                </a:lnTo>
                <a:lnTo>
                  <a:pt x="556" y="80"/>
                </a:lnTo>
                <a:lnTo>
                  <a:pt x="606" y="61"/>
                </a:lnTo>
                <a:lnTo>
                  <a:pt x="654" y="48"/>
                </a:lnTo>
                <a:lnTo>
                  <a:pt x="728" y="31"/>
                </a:lnTo>
                <a:lnTo>
                  <a:pt x="824" y="15"/>
                </a:lnTo>
                <a:lnTo>
                  <a:pt x="874" y="7"/>
                </a:lnTo>
                <a:lnTo>
                  <a:pt x="947" y="0"/>
                </a:lnTo>
                <a:lnTo>
                  <a:pt x="1042" y="4"/>
                </a:lnTo>
                <a:lnTo>
                  <a:pt x="1115" y="7"/>
                </a:lnTo>
                <a:lnTo>
                  <a:pt x="1188" y="28"/>
                </a:lnTo>
                <a:lnTo>
                  <a:pt x="1236" y="41"/>
                </a:lnTo>
                <a:lnTo>
                  <a:pt x="1309" y="70"/>
                </a:lnTo>
                <a:lnTo>
                  <a:pt x="1358" y="94"/>
                </a:lnTo>
                <a:lnTo>
                  <a:pt x="1406" y="123"/>
                </a:lnTo>
                <a:lnTo>
                  <a:pt x="1454" y="155"/>
                </a:lnTo>
                <a:lnTo>
                  <a:pt x="1529" y="209"/>
                </a:lnTo>
                <a:lnTo>
                  <a:pt x="1576" y="249"/>
                </a:lnTo>
                <a:lnTo>
                  <a:pt x="1600" y="275"/>
                </a:lnTo>
                <a:lnTo>
                  <a:pt x="1648" y="337"/>
                </a:lnTo>
                <a:lnTo>
                  <a:pt x="1673" y="379"/>
                </a:lnTo>
                <a:lnTo>
                  <a:pt x="1723" y="468"/>
                </a:lnTo>
                <a:lnTo>
                  <a:pt x="1746" y="529"/>
                </a:lnTo>
                <a:lnTo>
                  <a:pt x="1764" y="586"/>
                </a:lnTo>
                <a:lnTo>
                  <a:pt x="1776" y="613"/>
                </a:lnTo>
                <a:lnTo>
                  <a:pt x="1789" y="666"/>
                </a:lnTo>
                <a:lnTo>
                  <a:pt x="1792" y="743"/>
                </a:lnTo>
                <a:lnTo>
                  <a:pt x="1789" y="981"/>
                </a:lnTo>
                <a:lnTo>
                  <a:pt x="1787" y="1085"/>
                </a:lnTo>
                <a:lnTo>
                  <a:pt x="1789" y="1165"/>
                </a:lnTo>
                <a:lnTo>
                  <a:pt x="1792" y="1270"/>
                </a:lnTo>
                <a:lnTo>
                  <a:pt x="1796" y="1403"/>
                </a:lnTo>
                <a:lnTo>
                  <a:pt x="1802" y="1479"/>
                </a:lnTo>
                <a:lnTo>
                  <a:pt x="1818" y="1561"/>
                </a:lnTo>
                <a:lnTo>
                  <a:pt x="1842" y="1640"/>
                </a:lnTo>
                <a:lnTo>
                  <a:pt x="1852" y="1689"/>
                </a:lnTo>
                <a:lnTo>
                  <a:pt x="1842" y="1746"/>
                </a:lnTo>
                <a:lnTo>
                  <a:pt x="1836" y="1770"/>
                </a:lnTo>
                <a:lnTo>
                  <a:pt x="1826" y="1795"/>
                </a:lnTo>
                <a:lnTo>
                  <a:pt x="1814" y="1821"/>
                </a:lnTo>
                <a:lnTo>
                  <a:pt x="1802" y="1849"/>
                </a:lnTo>
                <a:lnTo>
                  <a:pt x="1785" y="1875"/>
                </a:lnTo>
                <a:lnTo>
                  <a:pt x="1770" y="1903"/>
                </a:lnTo>
                <a:lnTo>
                  <a:pt x="1749" y="1929"/>
                </a:lnTo>
                <a:lnTo>
                  <a:pt x="1728" y="1954"/>
                </a:lnTo>
                <a:lnTo>
                  <a:pt x="1684" y="1990"/>
                </a:lnTo>
                <a:lnTo>
                  <a:pt x="1651" y="2006"/>
                </a:lnTo>
                <a:lnTo>
                  <a:pt x="1611" y="2017"/>
                </a:lnTo>
                <a:lnTo>
                  <a:pt x="1583" y="2020"/>
                </a:lnTo>
                <a:lnTo>
                  <a:pt x="1522" y="2026"/>
                </a:lnTo>
                <a:lnTo>
                  <a:pt x="1478" y="2034"/>
                </a:lnTo>
                <a:lnTo>
                  <a:pt x="1435" y="2038"/>
                </a:lnTo>
                <a:lnTo>
                  <a:pt x="1412" y="2059"/>
                </a:lnTo>
                <a:lnTo>
                  <a:pt x="1406" y="2090"/>
                </a:lnTo>
                <a:lnTo>
                  <a:pt x="1406" y="2114"/>
                </a:lnTo>
              </a:path>
            </a:pathLst>
          </a:custGeom>
          <a:noFill/>
          <a:ln w="0">
            <a:solidFill>
              <a:srgbClr val="FFFFFF"/>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442" name="Freeform 36"/>
          <p:cNvSpPr/>
          <p:nvPr/>
        </p:nvSpPr>
        <p:spPr>
          <a:xfrm>
            <a:off x="6718320" y="3728880"/>
            <a:ext cx="839880" cy="1008360"/>
          </a:xfrm>
          <a:custGeom>
            <a:avLst/>
            <a:gdLst>
              <a:gd name="textAreaLeft" fmla="*/ 0 w 839880"/>
              <a:gd name="textAreaRight" fmla="*/ 840240 w 839880"/>
              <a:gd name="textAreaTop" fmla="*/ 0 h 1008360"/>
              <a:gd name="textAreaBottom" fmla="*/ 1008360 h 1008360"/>
              <a:gd name="GluePoint1X" fmla="*/ 2147483646 w 2116"/>
              <a:gd name="GluePoint1Y" fmla="*/ 2147483646 h 2539"/>
              <a:gd name="GluePoint2X" fmla="*/ 2147483646 w 2116"/>
              <a:gd name="GluePoint2Y" fmla="*/ 2147483646 h 2539"/>
              <a:gd name="GluePoint3X" fmla="*/ 2147483646 w 2116"/>
              <a:gd name="GluePoint3Y" fmla="*/ 2147483646 h 2539"/>
              <a:gd name="GluePoint4X" fmla="*/ 2147483646 w 2116"/>
              <a:gd name="GluePoint4Y" fmla="*/ 2147483646 h 2539"/>
              <a:gd name="GluePoint5X" fmla="*/ 2147483646 w 2116"/>
              <a:gd name="GluePoint5Y" fmla="*/ 2147483646 h 2539"/>
              <a:gd name="GluePoint6X" fmla="*/ 2147483646 w 2116"/>
              <a:gd name="GluePoint6Y" fmla="*/ 2147483646 h 2539"/>
              <a:gd name="GluePoint7X" fmla="*/ 2147483646 w 2116"/>
              <a:gd name="GluePoint7Y" fmla="*/ 2147483646 h 2539"/>
              <a:gd name="GluePoint8X" fmla="*/ 2147483646 w 2116"/>
              <a:gd name="GluePoint8Y" fmla="*/ 2147483646 h 2539"/>
              <a:gd name="GluePoint9X" fmla="*/ 2147483646 w 2116"/>
              <a:gd name="GluePoint9Y" fmla="*/ 2147483646 h 2539"/>
              <a:gd name="GluePoint10X" fmla="*/ 2147483646 w 2116"/>
              <a:gd name="GluePoint10Y" fmla="*/ 2147483646 h 2539"/>
              <a:gd name="GluePoint11X" fmla="*/ 2147483646 w 2116"/>
              <a:gd name="GluePoint11Y" fmla="*/ 2147483646 h 2539"/>
              <a:gd name="GluePoint12X" fmla="*/ 2147483646 w 2116"/>
              <a:gd name="GluePoint12Y" fmla="*/ 2147483646 h 2539"/>
              <a:gd name="GluePoint13X" fmla="*/ 2147483646 w 2116"/>
              <a:gd name="GluePoint13Y" fmla="*/ 2147483646 h 2539"/>
              <a:gd name="GluePoint14X" fmla="*/ 2147483646 w 2116"/>
              <a:gd name="GluePoint14Y" fmla="*/ 2147483646 h 2539"/>
              <a:gd name="GluePoint15X" fmla="*/ 2147483646 w 2116"/>
              <a:gd name="GluePoint15Y" fmla="*/ 2147483646 h 2539"/>
              <a:gd name="GluePoint16X" fmla="*/ 2147483646 w 2116"/>
              <a:gd name="GluePoint16Y" fmla="*/ 2147483646 h 2539"/>
              <a:gd name="GluePoint17X" fmla="*/ 2147483646 w 2116"/>
              <a:gd name="GluePoint17Y" fmla="*/ 2147483646 h 2539"/>
              <a:gd name="GluePoint18X" fmla="*/ 2147483646 w 2116"/>
              <a:gd name="GluePoint18Y" fmla="*/ 2147483646 h 2539"/>
              <a:gd name="GluePoint19X" fmla="*/ 2147483646 w 2116"/>
              <a:gd name="GluePoint19Y" fmla="*/ 2147483646 h 2539"/>
              <a:gd name="GluePoint20X" fmla="*/ 2147483646 w 2116"/>
              <a:gd name="GluePoint20Y" fmla="*/ 2147483646 h 2539"/>
              <a:gd name="GluePoint21X" fmla="*/ 2147483646 w 2116"/>
              <a:gd name="GluePoint21Y" fmla="*/ 2147483646 h 2539"/>
              <a:gd name="GluePoint22X" fmla="*/ 2147483646 w 2116"/>
              <a:gd name="GluePoint22Y" fmla="*/ 2147483646 h 2539"/>
              <a:gd name="GluePoint23X" fmla="*/ 2147483646 w 2116"/>
              <a:gd name="GluePoint23Y" fmla="*/ 2147483646 h 2539"/>
              <a:gd name="GluePoint24X" fmla="*/ 2147483646 w 2116"/>
              <a:gd name="GluePoint24Y" fmla="*/ 2147483646 h 2539"/>
              <a:gd name="GluePoint25X" fmla="*/ 2147483646 w 2116"/>
              <a:gd name="GluePoint25Y" fmla="*/ 2147483646 h 2539"/>
              <a:gd name="GluePoint26X" fmla="*/ 2147483646 w 2116"/>
              <a:gd name="GluePoint26Y" fmla="*/ 2147483646 h 2539"/>
              <a:gd name="GluePoint27X" fmla="*/ 2147483646 w 2116"/>
              <a:gd name="GluePoint27Y" fmla="*/ 2147483646 h 2539"/>
              <a:gd name="GluePoint28X" fmla="*/ 2147483646 w 2116"/>
              <a:gd name="GluePoint28Y" fmla="*/ 2147483646 h 2539"/>
              <a:gd name="GluePoint29X" fmla="*/ 2147483646 w 2116"/>
              <a:gd name="GluePoint29Y" fmla="*/ 2147483646 h 2539"/>
              <a:gd name="GluePoint30X" fmla="*/ 2147483646 w 2116"/>
              <a:gd name="GluePoint30Y" fmla="*/ 2147483646 h 2539"/>
              <a:gd name="GluePoint31X" fmla="*/ 2147483646 w 2116"/>
              <a:gd name="GluePoint31Y" fmla="*/ 2147483646 h 2539"/>
              <a:gd name="GluePoint32X" fmla="*/ 2147483646 w 2116"/>
              <a:gd name="GluePoint32Y" fmla="*/ 2147483646 h 2539"/>
              <a:gd name="GluePoint33X" fmla="*/ 2147483646 w 2116"/>
              <a:gd name="GluePoint33Y" fmla="*/ 2147483646 h 2539"/>
              <a:gd name="GluePoint34X" fmla="*/ 2147483646 w 2116"/>
              <a:gd name="GluePoint34Y" fmla="*/ 2147483646 h 2539"/>
              <a:gd name="GluePoint35X" fmla="*/ 2147483646 w 2116"/>
              <a:gd name="GluePoint35Y" fmla="*/ 2147483646 h 2539"/>
              <a:gd name="GluePoint36X" fmla="*/ 2147483646 w 2116"/>
              <a:gd name="GluePoint36Y" fmla="*/ 2147483646 h 2539"/>
              <a:gd name="GluePoint37X" fmla="*/ 2147483646 w 2116"/>
              <a:gd name="GluePoint37Y" fmla="*/ 2147483646 h 2539"/>
              <a:gd name="GluePoint38X" fmla="*/ 2147483646 w 2116"/>
              <a:gd name="GluePoint38Y" fmla="*/ 2147483646 h 2539"/>
              <a:gd name="GluePoint39X" fmla="*/ 2147483646 w 2116"/>
              <a:gd name="GluePoint39Y" fmla="*/ 2147483646 h 2539"/>
              <a:gd name="GluePoint40X" fmla="*/ 2147483646 w 2116"/>
              <a:gd name="GluePoint40Y" fmla="*/ 2147483646 h 2539"/>
              <a:gd name="GluePoint41X" fmla="*/ 2147483646 w 2116"/>
              <a:gd name="GluePoint41Y" fmla="*/ 2147483646 h 2539"/>
              <a:gd name="GluePoint42X" fmla="*/ 2147483646 w 2116"/>
              <a:gd name="GluePoint42Y" fmla="*/ 2147483646 h 2539"/>
              <a:gd name="GluePoint43X" fmla="*/ 2147483646 w 2116"/>
              <a:gd name="GluePoint43Y" fmla="*/ 2147483646 h 2539"/>
              <a:gd name="GluePoint44X" fmla="*/ 2147483646 w 2116"/>
              <a:gd name="GluePoint44Y" fmla="*/ 2147483646 h 2539"/>
              <a:gd name="GluePoint45X" fmla="*/ 2147483646 w 2116"/>
              <a:gd name="GluePoint45Y" fmla="*/ 2147483646 h 2539"/>
              <a:gd name="GluePoint46X" fmla="*/ 2147483646 w 2116"/>
              <a:gd name="GluePoint46Y" fmla="*/ 2147483646 h 2539"/>
              <a:gd name="GluePoint47X" fmla="*/ 2147483646 w 2116"/>
              <a:gd name="GluePoint47Y" fmla="*/ 2147483646 h 2539"/>
              <a:gd name="GluePoint48X" fmla="*/ 2147483646 w 2116"/>
              <a:gd name="GluePoint48Y" fmla="*/ 2147483646 h 2539"/>
              <a:gd name="GluePoint49X" fmla="*/ 2147483646 w 2116"/>
              <a:gd name="GluePoint49Y" fmla="*/ 2147483646 h 253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Lst>
            <a:rect l="textAreaLeft" t="textAreaTop" r="textAreaRight" b="textAreaBottom"/>
            <a:pathLst>
              <a:path w="2116" h="2539">
                <a:moveTo>
                  <a:pt x="705" y="2539"/>
                </a:moveTo>
                <a:lnTo>
                  <a:pt x="707" y="2536"/>
                </a:lnTo>
                <a:lnTo>
                  <a:pt x="707" y="2458"/>
                </a:lnTo>
                <a:lnTo>
                  <a:pt x="707" y="2354"/>
                </a:lnTo>
                <a:lnTo>
                  <a:pt x="707" y="2303"/>
                </a:lnTo>
                <a:lnTo>
                  <a:pt x="707" y="2267"/>
                </a:lnTo>
                <a:lnTo>
                  <a:pt x="707" y="2253"/>
                </a:lnTo>
                <a:lnTo>
                  <a:pt x="705" y="2237"/>
                </a:lnTo>
                <a:lnTo>
                  <a:pt x="696" y="2235"/>
                </a:lnTo>
                <a:lnTo>
                  <a:pt x="679" y="2236"/>
                </a:lnTo>
                <a:lnTo>
                  <a:pt x="657" y="2241"/>
                </a:lnTo>
                <a:lnTo>
                  <a:pt x="609" y="2237"/>
                </a:lnTo>
                <a:lnTo>
                  <a:pt x="585" y="2231"/>
                </a:lnTo>
                <a:lnTo>
                  <a:pt x="561" y="2226"/>
                </a:lnTo>
                <a:lnTo>
                  <a:pt x="535" y="2226"/>
                </a:lnTo>
                <a:lnTo>
                  <a:pt x="511" y="2227"/>
                </a:lnTo>
                <a:lnTo>
                  <a:pt x="488" y="2231"/>
                </a:lnTo>
                <a:lnTo>
                  <a:pt x="414" y="2244"/>
                </a:lnTo>
                <a:lnTo>
                  <a:pt x="389" y="2248"/>
                </a:lnTo>
                <a:lnTo>
                  <a:pt x="339" y="2248"/>
                </a:lnTo>
                <a:lnTo>
                  <a:pt x="321" y="2244"/>
                </a:lnTo>
                <a:lnTo>
                  <a:pt x="293" y="2236"/>
                </a:lnTo>
                <a:lnTo>
                  <a:pt x="269" y="2222"/>
                </a:lnTo>
                <a:lnTo>
                  <a:pt x="242" y="2195"/>
                </a:lnTo>
                <a:lnTo>
                  <a:pt x="220" y="2170"/>
                </a:lnTo>
                <a:lnTo>
                  <a:pt x="207" y="2144"/>
                </a:lnTo>
                <a:lnTo>
                  <a:pt x="196" y="2121"/>
                </a:lnTo>
                <a:lnTo>
                  <a:pt x="191" y="2090"/>
                </a:lnTo>
                <a:lnTo>
                  <a:pt x="195" y="2063"/>
                </a:lnTo>
                <a:lnTo>
                  <a:pt x="199" y="2036"/>
                </a:lnTo>
                <a:lnTo>
                  <a:pt x="208" y="2020"/>
                </a:lnTo>
                <a:lnTo>
                  <a:pt x="216" y="2008"/>
                </a:lnTo>
                <a:lnTo>
                  <a:pt x="220" y="1984"/>
                </a:lnTo>
                <a:lnTo>
                  <a:pt x="220" y="1958"/>
                </a:lnTo>
                <a:lnTo>
                  <a:pt x="220" y="1931"/>
                </a:lnTo>
                <a:lnTo>
                  <a:pt x="209" y="1915"/>
                </a:lnTo>
                <a:lnTo>
                  <a:pt x="203" y="1901"/>
                </a:lnTo>
                <a:lnTo>
                  <a:pt x="190" y="1888"/>
                </a:lnTo>
                <a:lnTo>
                  <a:pt x="173" y="1880"/>
                </a:lnTo>
                <a:lnTo>
                  <a:pt x="147" y="1880"/>
                </a:lnTo>
                <a:lnTo>
                  <a:pt x="138" y="1879"/>
                </a:lnTo>
                <a:lnTo>
                  <a:pt x="127" y="1874"/>
                </a:lnTo>
                <a:lnTo>
                  <a:pt x="125" y="1862"/>
                </a:lnTo>
                <a:lnTo>
                  <a:pt x="125" y="1852"/>
                </a:lnTo>
                <a:lnTo>
                  <a:pt x="129" y="1826"/>
                </a:lnTo>
                <a:lnTo>
                  <a:pt x="147" y="1802"/>
                </a:lnTo>
                <a:lnTo>
                  <a:pt x="132" y="1785"/>
                </a:lnTo>
                <a:lnTo>
                  <a:pt x="114" y="1765"/>
                </a:lnTo>
                <a:lnTo>
                  <a:pt x="101" y="1743"/>
                </a:lnTo>
                <a:lnTo>
                  <a:pt x="97" y="1717"/>
                </a:lnTo>
                <a:lnTo>
                  <a:pt x="110" y="1703"/>
                </a:lnTo>
                <a:lnTo>
                  <a:pt x="116" y="1689"/>
                </a:lnTo>
                <a:lnTo>
                  <a:pt x="136" y="1646"/>
                </a:lnTo>
                <a:lnTo>
                  <a:pt x="147" y="1564"/>
                </a:lnTo>
                <a:lnTo>
                  <a:pt x="123" y="1566"/>
                </a:lnTo>
                <a:lnTo>
                  <a:pt x="99" y="1567"/>
                </a:lnTo>
                <a:lnTo>
                  <a:pt x="75" y="1564"/>
                </a:lnTo>
                <a:lnTo>
                  <a:pt x="52" y="1553"/>
                </a:lnTo>
                <a:lnTo>
                  <a:pt x="26" y="1538"/>
                </a:lnTo>
                <a:lnTo>
                  <a:pt x="6" y="1509"/>
                </a:lnTo>
                <a:lnTo>
                  <a:pt x="1" y="1485"/>
                </a:lnTo>
                <a:lnTo>
                  <a:pt x="0" y="1458"/>
                </a:lnTo>
                <a:lnTo>
                  <a:pt x="5" y="1430"/>
                </a:lnTo>
                <a:lnTo>
                  <a:pt x="13" y="1415"/>
                </a:lnTo>
                <a:lnTo>
                  <a:pt x="27" y="1393"/>
                </a:lnTo>
                <a:lnTo>
                  <a:pt x="52" y="1370"/>
                </a:lnTo>
                <a:lnTo>
                  <a:pt x="195" y="1196"/>
                </a:lnTo>
                <a:lnTo>
                  <a:pt x="217" y="1169"/>
                </a:lnTo>
                <a:lnTo>
                  <a:pt x="222" y="1141"/>
                </a:lnTo>
                <a:lnTo>
                  <a:pt x="222" y="1115"/>
                </a:lnTo>
                <a:lnTo>
                  <a:pt x="217" y="1082"/>
                </a:lnTo>
                <a:lnTo>
                  <a:pt x="200" y="1053"/>
                </a:lnTo>
                <a:lnTo>
                  <a:pt x="171" y="1007"/>
                </a:lnTo>
                <a:lnTo>
                  <a:pt x="155" y="983"/>
                </a:lnTo>
                <a:lnTo>
                  <a:pt x="147" y="960"/>
                </a:lnTo>
                <a:lnTo>
                  <a:pt x="142" y="904"/>
                </a:lnTo>
                <a:lnTo>
                  <a:pt x="145" y="851"/>
                </a:lnTo>
                <a:lnTo>
                  <a:pt x="147" y="825"/>
                </a:lnTo>
                <a:lnTo>
                  <a:pt x="152" y="773"/>
                </a:lnTo>
                <a:lnTo>
                  <a:pt x="162" y="719"/>
                </a:lnTo>
                <a:lnTo>
                  <a:pt x="178" y="662"/>
                </a:lnTo>
                <a:lnTo>
                  <a:pt x="184" y="634"/>
                </a:lnTo>
                <a:lnTo>
                  <a:pt x="191" y="613"/>
                </a:lnTo>
                <a:lnTo>
                  <a:pt x="204" y="585"/>
                </a:lnTo>
                <a:lnTo>
                  <a:pt x="217" y="560"/>
                </a:lnTo>
                <a:lnTo>
                  <a:pt x="242" y="517"/>
                </a:lnTo>
                <a:lnTo>
                  <a:pt x="222" y="506"/>
                </a:lnTo>
                <a:lnTo>
                  <a:pt x="208" y="491"/>
                </a:lnTo>
                <a:lnTo>
                  <a:pt x="199" y="481"/>
                </a:lnTo>
                <a:lnTo>
                  <a:pt x="195" y="475"/>
                </a:lnTo>
                <a:lnTo>
                  <a:pt x="184" y="459"/>
                </a:lnTo>
                <a:lnTo>
                  <a:pt x="182" y="451"/>
                </a:lnTo>
                <a:lnTo>
                  <a:pt x="173" y="424"/>
                </a:lnTo>
                <a:lnTo>
                  <a:pt x="168" y="400"/>
                </a:lnTo>
                <a:lnTo>
                  <a:pt x="168" y="376"/>
                </a:lnTo>
                <a:lnTo>
                  <a:pt x="174" y="314"/>
                </a:lnTo>
                <a:lnTo>
                  <a:pt x="182" y="285"/>
                </a:lnTo>
                <a:lnTo>
                  <a:pt x="187" y="269"/>
                </a:lnTo>
                <a:lnTo>
                  <a:pt x="199" y="234"/>
                </a:lnTo>
                <a:lnTo>
                  <a:pt x="213" y="203"/>
                </a:lnTo>
                <a:lnTo>
                  <a:pt x="226" y="182"/>
                </a:lnTo>
                <a:lnTo>
                  <a:pt x="233" y="173"/>
                </a:lnTo>
                <a:lnTo>
                  <a:pt x="246" y="157"/>
                </a:lnTo>
                <a:lnTo>
                  <a:pt x="269" y="132"/>
                </a:lnTo>
                <a:lnTo>
                  <a:pt x="293" y="111"/>
                </a:lnTo>
                <a:lnTo>
                  <a:pt x="310" y="101"/>
                </a:lnTo>
                <a:lnTo>
                  <a:pt x="326" y="89"/>
                </a:lnTo>
                <a:lnTo>
                  <a:pt x="369" y="66"/>
                </a:lnTo>
                <a:lnTo>
                  <a:pt x="388" y="60"/>
                </a:lnTo>
                <a:lnTo>
                  <a:pt x="414" y="52"/>
                </a:lnTo>
                <a:lnTo>
                  <a:pt x="488" y="28"/>
                </a:lnTo>
                <a:lnTo>
                  <a:pt x="535" y="19"/>
                </a:lnTo>
                <a:lnTo>
                  <a:pt x="585" y="12"/>
                </a:lnTo>
                <a:lnTo>
                  <a:pt x="635" y="4"/>
                </a:lnTo>
                <a:lnTo>
                  <a:pt x="682" y="4"/>
                </a:lnTo>
                <a:lnTo>
                  <a:pt x="731" y="0"/>
                </a:lnTo>
                <a:lnTo>
                  <a:pt x="777" y="4"/>
                </a:lnTo>
                <a:lnTo>
                  <a:pt x="872" y="10"/>
                </a:lnTo>
                <a:lnTo>
                  <a:pt x="947" y="14"/>
                </a:lnTo>
                <a:lnTo>
                  <a:pt x="1023" y="17"/>
                </a:lnTo>
                <a:lnTo>
                  <a:pt x="1093" y="27"/>
                </a:lnTo>
                <a:lnTo>
                  <a:pt x="1141" y="39"/>
                </a:lnTo>
                <a:lnTo>
                  <a:pt x="1213" y="60"/>
                </a:lnTo>
                <a:lnTo>
                  <a:pt x="1286" y="85"/>
                </a:lnTo>
                <a:lnTo>
                  <a:pt x="1337" y="107"/>
                </a:lnTo>
                <a:lnTo>
                  <a:pt x="1407" y="142"/>
                </a:lnTo>
                <a:lnTo>
                  <a:pt x="1480" y="181"/>
                </a:lnTo>
                <a:lnTo>
                  <a:pt x="1529" y="216"/>
                </a:lnTo>
                <a:lnTo>
                  <a:pt x="1601" y="274"/>
                </a:lnTo>
                <a:lnTo>
                  <a:pt x="1645" y="325"/>
                </a:lnTo>
                <a:lnTo>
                  <a:pt x="1687" y="362"/>
                </a:lnTo>
                <a:lnTo>
                  <a:pt x="1722" y="407"/>
                </a:lnTo>
                <a:lnTo>
                  <a:pt x="1753" y="451"/>
                </a:lnTo>
                <a:lnTo>
                  <a:pt x="1780" y="495"/>
                </a:lnTo>
                <a:lnTo>
                  <a:pt x="1799" y="532"/>
                </a:lnTo>
                <a:lnTo>
                  <a:pt x="1821" y="585"/>
                </a:lnTo>
                <a:lnTo>
                  <a:pt x="1847" y="666"/>
                </a:lnTo>
                <a:lnTo>
                  <a:pt x="1856" y="706"/>
                </a:lnTo>
                <a:lnTo>
                  <a:pt x="1861" y="748"/>
                </a:lnTo>
                <a:lnTo>
                  <a:pt x="1860" y="772"/>
                </a:lnTo>
                <a:lnTo>
                  <a:pt x="1843" y="826"/>
                </a:lnTo>
                <a:lnTo>
                  <a:pt x="1869" y="806"/>
                </a:lnTo>
                <a:lnTo>
                  <a:pt x="1895" y="795"/>
                </a:lnTo>
                <a:lnTo>
                  <a:pt x="1934" y="777"/>
                </a:lnTo>
                <a:lnTo>
                  <a:pt x="1991" y="770"/>
                </a:lnTo>
                <a:lnTo>
                  <a:pt x="2037" y="763"/>
                </a:lnTo>
                <a:lnTo>
                  <a:pt x="2062" y="773"/>
                </a:lnTo>
                <a:lnTo>
                  <a:pt x="2077" y="777"/>
                </a:lnTo>
                <a:lnTo>
                  <a:pt x="2103" y="806"/>
                </a:lnTo>
                <a:lnTo>
                  <a:pt x="2110" y="826"/>
                </a:lnTo>
                <a:lnTo>
                  <a:pt x="2116" y="851"/>
                </a:lnTo>
                <a:lnTo>
                  <a:pt x="2116" y="904"/>
                </a:lnTo>
                <a:lnTo>
                  <a:pt x="2115" y="954"/>
                </a:lnTo>
                <a:lnTo>
                  <a:pt x="2115" y="980"/>
                </a:lnTo>
                <a:lnTo>
                  <a:pt x="2110" y="1037"/>
                </a:lnTo>
                <a:lnTo>
                  <a:pt x="2107" y="1062"/>
                </a:lnTo>
                <a:lnTo>
                  <a:pt x="2103" y="1115"/>
                </a:lnTo>
                <a:lnTo>
                  <a:pt x="2090" y="1273"/>
                </a:lnTo>
                <a:lnTo>
                  <a:pt x="2085" y="1351"/>
                </a:lnTo>
                <a:lnTo>
                  <a:pt x="2077" y="1377"/>
                </a:lnTo>
                <a:lnTo>
                  <a:pt x="2062" y="1433"/>
                </a:lnTo>
                <a:lnTo>
                  <a:pt x="2051" y="1458"/>
                </a:lnTo>
                <a:lnTo>
                  <a:pt x="2037" y="1490"/>
                </a:lnTo>
                <a:lnTo>
                  <a:pt x="2013" y="1535"/>
                </a:lnTo>
                <a:lnTo>
                  <a:pt x="1997" y="1560"/>
                </a:lnTo>
                <a:lnTo>
                  <a:pt x="1974" y="1586"/>
                </a:lnTo>
                <a:lnTo>
                  <a:pt x="1950" y="1617"/>
                </a:lnTo>
                <a:lnTo>
                  <a:pt x="1921" y="1641"/>
                </a:lnTo>
                <a:lnTo>
                  <a:pt x="1906" y="1655"/>
                </a:lnTo>
                <a:lnTo>
                  <a:pt x="1874" y="1668"/>
                </a:lnTo>
                <a:lnTo>
                  <a:pt x="1847" y="1675"/>
                </a:lnTo>
                <a:lnTo>
                  <a:pt x="1821" y="1676"/>
                </a:lnTo>
                <a:lnTo>
                  <a:pt x="1797" y="1671"/>
                </a:lnTo>
                <a:lnTo>
                  <a:pt x="1747" y="1670"/>
                </a:lnTo>
                <a:lnTo>
                  <a:pt x="1728" y="1668"/>
                </a:lnTo>
                <a:lnTo>
                  <a:pt x="1722" y="1695"/>
                </a:lnTo>
                <a:lnTo>
                  <a:pt x="1712" y="1719"/>
                </a:lnTo>
                <a:lnTo>
                  <a:pt x="1701" y="1738"/>
                </a:lnTo>
                <a:lnTo>
                  <a:pt x="1680" y="1773"/>
                </a:lnTo>
                <a:lnTo>
                  <a:pt x="1658" y="1803"/>
                </a:lnTo>
                <a:lnTo>
                  <a:pt x="1645" y="1822"/>
                </a:lnTo>
                <a:lnTo>
                  <a:pt x="1619" y="1855"/>
                </a:lnTo>
                <a:lnTo>
                  <a:pt x="1579" y="1906"/>
                </a:lnTo>
                <a:lnTo>
                  <a:pt x="1540" y="1952"/>
                </a:lnTo>
                <a:lnTo>
                  <a:pt x="1507" y="1984"/>
                </a:lnTo>
                <a:lnTo>
                  <a:pt x="1480" y="2006"/>
                </a:lnTo>
                <a:lnTo>
                  <a:pt x="1463" y="2020"/>
                </a:lnTo>
                <a:lnTo>
                  <a:pt x="1430" y="2042"/>
                </a:lnTo>
                <a:lnTo>
                  <a:pt x="1407" y="2065"/>
                </a:lnTo>
                <a:lnTo>
                  <a:pt x="1403" y="2090"/>
                </a:lnTo>
                <a:lnTo>
                  <a:pt x="1402" y="2117"/>
                </a:lnTo>
                <a:lnTo>
                  <a:pt x="1403" y="2170"/>
                </a:lnTo>
                <a:lnTo>
                  <a:pt x="1403" y="2196"/>
                </a:lnTo>
                <a:lnTo>
                  <a:pt x="1407" y="2222"/>
                </a:lnTo>
                <a:lnTo>
                  <a:pt x="1411" y="2244"/>
                </a:lnTo>
                <a:lnTo>
                  <a:pt x="1424" y="2279"/>
                </a:lnTo>
              </a:path>
            </a:pathLst>
          </a:custGeom>
          <a:noFill/>
          <a:ln w="0">
            <a:solidFill>
              <a:srgbClr val="FFFFFF"/>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443" name="Freeform 37"/>
          <p:cNvSpPr/>
          <p:nvPr/>
        </p:nvSpPr>
        <p:spPr>
          <a:xfrm>
            <a:off x="6978600" y="4632480"/>
            <a:ext cx="333360" cy="188640"/>
          </a:xfrm>
          <a:custGeom>
            <a:avLst/>
            <a:gdLst>
              <a:gd name="textAreaLeft" fmla="*/ 0 w 333360"/>
              <a:gd name="textAreaRight" fmla="*/ 333360 w 333360"/>
              <a:gd name="textAreaTop" fmla="*/ 0 h 188640"/>
              <a:gd name="textAreaBottom" fmla="*/ 189000 h 188640"/>
              <a:gd name="GluePoint1X" fmla="*/ 2147483646 w 838"/>
              <a:gd name="GluePoint1Y" fmla="*/ 2147483646 h 473"/>
              <a:gd name="GluePoint2X" fmla="*/ 2147483646 w 838"/>
              <a:gd name="GluePoint2Y" fmla="*/ 2147483646 h 473"/>
              <a:gd name="GluePoint3X" fmla="*/ 2147483646 w 838"/>
              <a:gd name="GluePoint3Y" fmla="*/ 2147483646 h 473"/>
              <a:gd name="GluePoint4X" fmla="*/ 2147483646 w 838"/>
              <a:gd name="GluePoint4Y" fmla="*/ 2147483646 h 473"/>
              <a:gd name="GluePoint5X" fmla="*/ 2147483646 w 838"/>
              <a:gd name="GluePoint5Y" fmla="*/ 2147483646 h 473"/>
              <a:gd name="GluePoint6X" fmla="*/ 2147483646 w 838"/>
              <a:gd name="GluePoint6Y" fmla="*/ 2147483646 h 473"/>
              <a:gd name="GluePoint7X" fmla="*/ 2147483646 w 838"/>
              <a:gd name="GluePoint7Y" fmla="*/ 2147483646 h 473"/>
              <a:gd name="GluePoint8X" fmla="*/ 2147483646 w 838"/>
              <a:gd name="GluePoint8Y" fmla="*/ 2147483646 h 473"/>
              <a:gd name="GluePoint9X" fmla="*/ 2147483646 w 838"/>
              <a:gd name="GluePoint9Y" fmla="*/ 2147483646 h 473"/>
              <a:gd name="GluePoint10X" fmla="*/ 2147483646 w 838"/>
              <a:gd name="GluePoint10Y" fmla="*/ 2147483646 h 473"/>
              <a:gd name="GluePoint11X" fmla="*/ 2147483646 w 838"/>
              <a:gd name="GluePoint11Y" fmla="*/ 2147483646 h 473"/>
              <a:gd name="GluePoint12X" fmla="*/ 2147483646 w 838"/>
              <a:gd name="GluePoint12Y" fmla="*/ 2147483646 h 473"/>
              <a:gd name="GluePoint13X" fmla="*/ 2147483646 w 838"/>
              <a:gd name="GluePoint13Y" fmla="*/ 2147483646 h 473"/>
              <a:gd name="GluePoint14X" fmla="*/ 2147483646 w 838"/>
              <a:gd name="GluePoint14Y" fmla="*/ 2147483646 h 473"/>
              <a:gd name="GluePoint15X" fmla="*/ 2147483646 w 838"/>
              <a:gd name="GluePoint15Y" fmla="*/ 2147483646 h 473"/>
              <a:gd name="GluePoint16X" fmla="*/ 2147483646 w 838"/>
              <a:gd name="GluePoint16Y" fmla="*/ 2147483646 h 473"/>
              <a:gd name="GluePoint17X" fmla="*/ 2147483646 w 838"/>
              <a:gd name="GluePoint17Y" fmla="*/ 2147483646 h 473"/>
              <a:gd name="GluePoint18X" fmla="*/ 2147483646 w 838"/>
              <a:gd name="GluePoint18Y" fmla="*/ 2147483646 h 473"/>
              <a:gd name="GluePoint19X" fmla="*/ 2147483646 w 838"/>
              <a:gd name="GluePoint19Y" fmla="*/ 2147483646 h 473"/>
              <a:gd name="GluePoint20X" fmla="*/ 2147483646 w 838"/>
              <a:gd name="GluePoint20Y" fmla="*/ 2147483646 h 473"/>
              <a:gd name="GluePoint21X" fmla="*/ 2147483646 w 838"/>
              <a:gd name="GluePoint21Y" fmla="*/ 2147483646 h 473"/>
              <a:gd name="GluePoint22X" fmla="*/ 2147483646 w 838"/>
              <a:gd name="GluePoint22Y" fmla="*/ 2147483646 h 473"/>
              <a:gd name="GluePoint23X" fmla="*/ 2147483646 w 838"/>
              <a:gd name="GluePoint23Y" fmla="*/ 2147483646 h 473"/>
              <a:gd name="GluePoint24X" fmla="*/ 0 w 838"/>
              <a:gd name="GluePoint24Y" fmla="*/ 2147483646 h 473"/>
              <a:gd name="GluePoint25X" fmla="*/ 2147483646 w 838"/>
              <a:gd name="GluePoint25Y" fmla="*/ 2147483646 h 473"/>
              <a:gd name="GluePoint26X" fmla="*/ 2147483646 w 838"/>
              <a:gd name="GluePoint26Y" fmla="*/ 2147483646 h 473"/>
              <a:gd name="GluePoint27X" fmla="*/ 2147483646 w 838"/>
              <a:gd name="GluePoint27Y" fmla="*/ 2147483646 h 473"/>
              <a:gd name="GluePoint28X" fmla="*/ 2147483646 w 838"/>
              <a:gd name="GluePoint28Y" fmla="*/ 2147483646 h 473"/>
              <a:gd name="GluePoint29X" fmla="*/ 2147483646 w 838"/>
              <a:gd name="GluePoint29Y" fmla="*/ 2147483646 h 473"/>
              <a:gd name="GluePoint30X" fmla="*/ 2147483646 w 838"/>
              <a:gd name="GluePoint30Y" fmla="*/ 2147483646 h 473"/>
              <a:gd name="GluePoint31X" fmla="*/ 2147483646 w 838"/>
              <a:gd name="GluePoint31Y" fmla="*/ 2147483646 h 473"/>
              <a:gd name="GluePoint32X" fmla="*/ 2147483646 w 838"/>
              <a:gd name="GluePoint32Y" fmla="*/ 2147483646 h 473"/>
              <a:gd name="GluePoint33X" fmla="*/ 2147483646 w 838"/>
              <a:gd name="GluePoint33Y" fmla="*/ 2147483646 h 473"/>
              <a:gd name="GluePoint34X" fmla="*/ 2147483646 w 838"/>
              <a:gd name="GluePoint34Y" fmla="*/ 2147483646 h 473"/>
              <a:gd name="GluePoint35X" fmla="*/ 2147483646 w 838"/>
              <a:gd name="GluePoint35Y" fmla="*/ 2147483646 h 473"/>
              <a:gd name="GluePoint36X" fmla="*/ 2147483646 w 838"/>
              <a:gd name="GluePoint36Y" fmla="*/ 2147483646 h 473"/>
              <a:gd name="GluePoint37X" fmla="*/ 2147483646 w 838"/>
              <a:gd name="GluePoint37Y" fmla="*/ 0 h 473"/>
              <a:gd name="GluePoint38X" fmla="*/ 2147483646 w 838"/>
              <a:gd name="GluePoint38Y" fmla="*/ 2147483646 h 47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Lst>
            <a:rect l="textAreaLeft" t="textAreaTop" r="textAreaRight" b="textAreaBottom"/>
            <a:pathLst>
              <a:path w="838" h="473">
                <a:moveTo>
                  <a:pt x="769" y="3"/>
                </a:moveTo>
                <a:lnTo>
                  <a:pt x="789" y="7"/>
                </a:lnTo>
                <a:lnTo>
                  <a:pt x="798" y="14"/>
                </a:lnTo>
                <a:lnTo>
                  <a:pt x="807" y="27"/>
                </a:lnTo>
                <a:lnTo>
                  <a:pt x="816" y="51"/>
                </a:lnTo>
                <a:lnTo>
                  <a:pt x="829" y="131"/>
                </a:lnTo>
                <a:lnTo>
                  <a:pt x="838" y="211"/>
                </a:lnTo>
                <a:lnTo>
                  <a:pt x="811" y="216"/>
                </a:lnTo>
                <a:lnTo>
                  <a:pt x="794" y="220"/>
                </a:lnTo>
                <a:lnTo>
                  <a:pt x="777" y="223"/>
                </a:lnTo>
                <a:lnTo>
                  <a:pt x="729" y="237"/>
                </a:lnTo>
                <a:lnTo>
                  <a:pt x="692" y="252"/>
                </a:lnTo>
                <a:lnTo>
                  <a:pt x="666" y="265"/>
                </a:lnTo>
                <a:lnTo>
                  <a:pt x="624" y="289"/>
                </a:lnTo>
                <a:lnTo>
                  <a:pt x="599" y="307"/>
                </a:lnTo>
                <a:lnTo>
                  <a:pt x="557" y="342"/>
                </a:lnTo>
                <a:lnTo>
                  <a:pt x="534" y="369"/>
                </a:lnTo>
                <a:lnTo>
                  <a:pt x="509" y="395"/>
                </a:lnTo>
                <a:lnTo>
                  <a:pt x="472" y="445"/>
                </a:lnTo>
                <a:lnTo>
                  <a:pt x="461" y="473"/>
                </a:lnTo>
                <a:lnTo>
                  <a:pt x="436" y="473"/>
                </a:lnTo>
                <a:lnTo>
                  <a:pt x="49" y="473"/>
                </a:lnTo>
                <a:lnTo>
                  <a:pt x="23" y="473"/>
                </a:lnTo>
                <a:lnTo>
                  <a:pt x="0" y="473"/>
                </a:lnTo>
                <a:lnTo>
                  <a:pt x="4" y="445"/>
                </a:lnTo>
                <a:lnTo>
                  <a:pt x="49" y="263"/>
                </a:lnTo>
                <a:lnTo>
                  <a:pt x="73" y="237"/>
                </a:lnTo>
                <a:lnTo>
                  <a:pt x="121" y="201"/>
                </a:lnTo>
                <a:lnTo>
                  <a:pt x="169" y="175"/>
                </a:lnTo>
                <a:lnTo>
                  <a:pt x="220" y="155"/>
                </a:lnTo>
                <a:lnTo>
                  <a:pt x="289" y="126"/>
                </a:lnTo>
                <a:lnTo>
                  <a:pt x="363" y="100"/>
                </a:lnTo>
                <a:lnTo>
                  <a:pt x="485" y="61"/>
                </a:lnTo>
                <a:lnTo>
                  <a:pt x="583" y="34"/>
                </a:lnTo>
                <a:lnTo>
                  <a:pt x="655" y="17"/>
                </a:lnTo>
                <a:lnTo>
                  <a:pt x="728" y="7"/>
                </a:lnTo>
                <a:lnTo>
                  <a:pt x="768" y="0"/>
                </a:lnTo>
                <a:lnTo>
                  <a:pt x="769" y="3"/>
                </a:lnTo>
                <a:close/>
              </a:path>
            </a:pathLst>
          </a:custGeom>
          <a:solidFill>
            <a:srgbClr val="000000"/>
          </a:solidFill>
          <a:ln w="0">
            <a:solidFill>
              <a:srgbClr val="FFFFFF"/>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444" name="Freeform 38"/>
          <p:cNvSpPr/>
          <p:nvPr/>
        </p:nvSpPr>
        <p:spPr>
          <a:xfrm>
            <a:off x="7102440" y="4721400"/>
            <a:ext cx="866880" cy="1150920"/>
          </a:xfrm>
          <a:custGeom>
            <a:avLst/>
            <a:gdLst>
              <a:gd name="textAreaLeft" fmla="*/ 0 w 866880"/>
              <a:gd name="textAreaRight" fmla="*/ 867240 w 866880"/>
              <a:gd name="textAreaTop" fmla="*/ 0 h 1150920"/>
              <a:gd name="textAreaBottom" fmla="*/ 1151280 h 1150920"/>
              <a:gd name="GluePoint1X" fmla="*/ 2147483646 w 2184"/>
              <a:gd name="GluePoint1Y" fmla="*/ 2147483646 h 2902"/>
              <a:gd name="GluePoint2X" fmla="*/ 2147483646 w 2184"/>
              <a:gd name="GluePoint2Y" fmla="*/ 2147483646 h 2902"/>
              <a:gd name="GluePoint3X" fmla="*/ 2147483646 w 2184"/>
              <a:gd name="GluePoint3Y" fmla="*/ 2147483646 h 2902"/>
              <a:gd name="GluePoint4X" fmla="*/ 2147483646 w 2184"/>
              <a:gd name="GluePoint4Y" fmla="*/ 2147483646 h 2902"/>
              <a:gd name="GluePoint5X" fmla="*/ 2147483646 w 2184"/>
              <a:gd name="GluePoint5Y" fmla="*/ 2147483646 h 2902"/>
              <a:gd name="GluePoint6X" fmla="*/ 2147483646 w 2184"/>
              <a:gd name="GluePoint6Y" fmla="*/ 2147483646 h 2902"/>
              <a:gd name="GluePoint7X" fmla="*/ 2147483646 w 2184"/>
              <a:gd name="GluePoint7Y" fmla="*/ 2147483646 h 2902"/>
              <a:gd name="GluePoint8X" fmla="*/ 2147483646 w 2184"/>
              <a:gd name="GluePoint8Y" fmla="*/ 2147483646 h 2902"/>
              <a:gd name="GluePoint9X" fmla="*/ 2147483646 w 2184"/>
              <a:gd name="GluePoint9Y" fmla="*/ 2147483646 h 2902"/>
              <a:gd name="GluePoint10X" fmla="*/ 2147483646 w 2184"/>
              <a:gd name="GluePoint10Y" fmla="*/ 2147483646 h 2902"/>
              <a:gd name="GluePoint11X" fmla="*/ 2147483646 w 2184"/>
              <a:gd name="GluePoint11Y" fmla="*/ 2147483646 h 2902"/>
              <a:gd name="GluePoint12X" fmla="*/ 2147483646 w 2184"/>
              <a:gd name="GluePoint12Y" fmla="*/ 2147483646 h 2902"/>
              <a:gd name="GluePoint13X" fmla="*/ 2147483646 w 2184"/>
              <a:gd name="GluePoint13Y" fmla="*/ 2147483646 h 2902"/>
              <a:gd name="GluePoint14X" fmla="*/ 0 w 2184"/>
              <a:gd name="GluePoint14Y" fmla="*/ 2147483646 h 2902"/>
              <a:gd name="GluePoint15X" fmla="*/ 2147483646 w 2184"/>
              <a:gd name="GluePoint15Y" fmla="*/ 2147483646 h 2902"/>
              <a:gd name="GluePoint16X" fmla="*/ 2147483646 w 2184"/>
              <a:gd name="GluePoint16Y" fmla="*/ 2147483646 h 2902"/>
              <a:gd name="GluePoint17X" fmla="*/ 2147483646 w 2184"/>
              <a:gd name="GluePoint17Y" fmla="*/ 2147483646 h 2902"/>
              <a:gd name="GluePoint18X" fmla="*/ 2147483646 w 2184"/>
              <a:gd name="GluePoint18Y" fmla="*/ 2147483646 h 2902"/>
              <a:gd name="GluePoint19X" fmla="*/ 2147483646 w 2184"/>
              <a:gd name="GluePoint19Y" fmla="*/ 2147483646 h 2902"/>
              <a:gd name="GluePoint20X" fmla="*/ 2147483646 w 2184"/>
              <a:gd name="GluePoint20Y" fmla="*/ 2147483646 h 2902"/>
              <a:gd name="GluePoint21X" fmla="*/ 2147483646 w 2184"/>
              <a:gd name="GluePoint21Y" fmla="*/ 2147483646 h 2902"/>
              <a:gd name="GluePoint22X" fmla="*/ 2147483646 w 2184"/>
              <a:gd name="GluePoint22Y" fmla="*/ 2147483646 h 2902"/>
              <a:gd name="GluePoint23X" fmla="*/ 2147483646 w 2184"/>
              <a:gd name="GluePoint23Y" fmla="*/ 2147483646 h 2902"/>
              <a:gd name="GluePoint24X" fmla="*/ 2147483646 w 2184"/>
              <a:gd name="GluePoint24Y" fmla="*/ 2147483646 h 2902"/>
              <a:gd name="GluePoint25X" fmla="*/ 2147483646 w 2184"/>
              <a:gd name="GluePoint25Y" fmla="*/ 2147483646 h 2902"/>
              <a:gd name="GluePoint26X" fmla="*/ 2147483646 w 2184"/>
              <a:gd name="GluePoint26Y" fmla="*/ 2147483646 h 2902"/>
              <a:gd name="GluePoint27X" fmla="*/ 2147483646 w 2184"/>
              <a:gd name="GluePoint27Y" fmla="*/ 2147483646 h 2902"/>
              <a:gd name="GluePoint28X" fmla="*/ 2147483646 w 2184"/>
              <a:gd name="GluePoint28Y" fmla="*/ 2147483646 h 2902"/>
              <a:gd name="GluePoint29X" fmla="*/ 2147483646 w 2184"/>
              <a:gd name="GluePoint29Y" fmla="*/ 2147483646 h 2902"/>
              <a:gd name="GluePoint30X" fmla="*/ 2147483646 w 2184"/>
              <a:gd name="GluePoint30Y" fmla="*/ 2147483646 h 2902"/>
              <a:gd name="GluePoint31X" fmla="*/ 2147483646 w 2184"/>
              <a:gd name="GluePoint31Y" fmla="*/ 2147483646 h 2902"/>
              <a:gd name="GluePoint32X" fmla="*/ 2147483646 w 2184"/>
              <a:gd name="GluePoint32Y" fmla="*/ 2147483646 h 2902"/>
              <a:gd name="GluePoint33X" fmla="*/ 2147483646 w 2184"/>
              <a:gd name="GluePoint33Y" fmla="*/ 2147483646 h 2902"/>
              <a:gd name="GluePoint34X" fmla="*/ 2147483646 w 2184"/>
              <a:gd name="GluePoint34Y" fmla="*/ 2147483646 h 2902"/>
              <a:gd name="GluePoint35X" fmla="*/ 2147483646 w 2184"/>
              <a:gd name="GluePoint35Y" fmla="*/ 2147483646 h 2902"/>
              <a:gd name="GluePoint36X" fmla="*/ 2147483646 w 2184"/>
              <a:gd name="GluePoint36Y" fmla="*/ 2147483646 h 2902"/>
              <a:gd name="GluePoint37X" fmla="*/ 2147483646 w 2184"/>
              <a:gd name="GluePoint37Y" fmla="*/ 2147483646 h 2902"/>
              <a:gd name="GluePoint38X" fmla="*/ 2147483646 w 2184"/>
              <a:gd name="GluePoint38Y" fmla="*/ 2147483646 h 2902"/>
              <a:gd name="GluePoint39X" fmla="*/ 2147483646 w 2184"/>
              <a:gd name="GluePoint39Y" fmla="*/ 2147483646 h 2902"/>
              <a:gd name="GluePoint40X" fmla="*/ 2147483646 w 2184"/>
              <a:gd name="GluePoint40Y" fmla="*/ 2147483646 h 2902"/>
              <a:gd name="GluePoint41X" fmla="*/ 2147483646 w 2184"/>
              <a:gd name="GluePoint41Y" fmla="*/ 2147483646 h 2902"/>
              <a:gd name="GluePoint42X" fmla="*/ 2147483646 w 2184"/>
              <a:gd name="GluePoint42Y" fmla="*/ 2147483646 h 2902"/>
              <a:gd name="GluePoint43X" fmla="*/ 2147483646 w 2184"/>
              <a:gd name="GluePoint43Y" fmla="*/ 2147483646 h 2902"/>
              <a:gd name="GluePoint44X" fmla="*/ 2147483646 w 2184"/>
              <a:gd name="GluePoint44Y" fmla="*/ 2147483646 h 2902"/>
              <a:gd name="GluePoint45X" fmla="*/ 2147483646 w 2184"/>
              <a:gd name="GluePoint45Y" fmla="*/ 2147483646 h 2902"/>
              <a:gd name="GluePoint46X" fmla="*/ 2147483646 w 2184"/>
              <a:gd name="GluePoint46Y" fmla="*/ 2147483646 h 2902"/>
              <a:gd name="GluePoint47X" fmla="*/ 2147483646 w 2184"/>
              <a:gd name="GluePoint47Y" fmla="*/ 2147483646 h 2902"/>
              <a:gd name="GluePoint48X" fmla="*/ 2147483646 w 2184"/>
              <a:gd name="GluePoint48Y" fmla="*/ 2147483646 h 2902"/>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Lst>
            <a:rect l="textAreaLeft" t="textAreaTop" r="textAreaRight" b="textAreaBottom"/>
            <a:pathLst>
              <a:path w="2184" h="2902">
                <a:moveTo>
                  <a:pt x="757" y="2902"/>
                </a:moveTo>
                <a:lnTo>
                  <a:pt x="763" y="2743"/>
                </a:lnTo>
                <a:lnTo>
                  <a:pt x="765" y="2717"/>
                </a:lnTo>
                <a:lnTo>
                  <a:pt x="757" y="2693"/>
                </a:lnTo>
                <a:lnTo>
                  <a:pt x="752" y="2671"/>
                </a:lnTo>
                <a:lnTo>
                  <a:pt x="734" y="2667"/>
                </a:lnTo>
                <a:lnTo>
                  <a:pt x="712" y="2660"/>
                </a:lnTo>
                <a:lnTo>
                  <a:pt x="687" y="2655"/>
                </a:lnTo>
                <a:lnTo>
                  <a:pt x="661" y="2659"/>
                </a:lnTo>
                <a:lnTo>
                  <a:pt x="638" y="2660"/>
                </a:lnTo>
                <a:lnTo>
                  <a:pt x="612" y="2667"/>
                </a:lnTo>
                <a:lnTo>
                  <a:pt x="590" y="2667"/>
                </a:lnTo>
                <a:lnTo>
                  <a:pt x="565" y="2669"/>
                </a:lnTo>
                <a:lnTo>
                  <a:pt x="541" y="2671"/>
                </a:lnTo>
                <a:lnTo>
                  <a:pt x="492" y="2673"/>
                </a:lnTo>
                <a:lnTo>
                  <a:pt x="470" y="2673"/>
                </a:lnTo>
                <a:lnTo>
                  <a:pt x="422" y="2671"/>
                </a:lnTo>
                <a:lnTo>
                  <a:pt x="371" y="2664"/>
                </a:lnTo>
                <a:lnTo>
                  <a:pt x="349" y="2655"/>
                </a:lnTo>
                <a:lnTo>
                  <a:pt x="321" y="2637"/>
                </a:lnTo>
                <a:lnTo>
                  <a:pt x="307" y="2627"/>
                </a:lnTo>
                <a:lnTo>
                  <a:pt x="286" y="2611"/>
                </a:lnTo>
                <a:lnTo>
                  <a:pt x="264" y="2585"/>
                </a:lnTo>
                <a:lnTo>
                  <a:pt x="242" y="2558"/>
                </a:lnTo>
                <a:lnTo>
                  <a:pt x="225" y="2534"/>
                </a:lnTo>
                <a:lnTo>
                  <a:pt x="212" y="2508"/>
                </a:lnTo>
                <a:lnTo>
                  <a:pt x="202" y="2477"/>
                </a:lnTo>
                <a:lnTo>
                  <a:pt x="202" y="2451"/>
                </a:lnTo>
                <a:lnTo>
                  <a:pt x="208" y="2410"/>
                </a:lnTo>
                <a:lnTo>
                  <a:pt x="228" y="2377"/>
                </a:lnTo>
                <a:lnTo>
                  <a:pt x="246" y="2345"/>
                </a:lnTo>
                <a:lnTo>
                  <a:pt x="250" y="2324"/>
                </a:lnTo>
                <a:lnTo>
                  <a:pt x="243" y="2304"/>
                </a:lnTo>
                <a:lnTo>
                  <a:pt x="230" y="2291"/>
                </a:lnTo>
                <a:lnTo>
                  <a:pt x="163" y="2238"/>
                </a:lnTo>
                <a:lnTo>
                  <a:pt x="155" y="2227"/>
                </a:lnTo>
                <a:lnTo>
                  <a:pt x="151" y="2216"/>
                </a:lnTo>
                <a:lnTo>
                  <a:pt x="150" y="2191"/>
                </a:lnTo>
                <a:lnTo>
                  <a:pt x="153" y="2165"/>
                </a:lnTo>
                <a:lnTo>
                  <a:pt x="163" y="2138"/>
                </a:lnTo>
                <a:lnTo>
                  <a:pt x="182" y="2112"/>
                </a:lnTo>
                <a:lnTo>
                  <a:pt x="202" y="2088"/>
                </a:lnTo>
                <a:lnTo>
                  <a:pt x="142" y="2047"/>
                </a:lnTo>
                <a:lnTo>
                  <a:pt x="135" y="2040"/>
                </a:lnTo>
                <a:lnTo>
                  <a:pt x="127" y="2035"/>
                </a:lnTo>
                <a:lnTo>
                  <a:pt x="126" y="2011"/>
                </a:lnTo>
                <a:lnTo>
                  <a:pt x="153" y="1875"/>
                </a:lnTo>
                <a:lnTo>
                  <a:pt x="159" y="1857"/>
                </a:lnTo>
                <a:lnTo>
                  <a:pt x="160" y="1835"/>
                </a:lnTo>
                <a:lnTo>
                  <a:pt x="151" y="1824"/>
                </a:lnTo>
                <a:lnTo>
                  <a:pt x="129" y="1816"/>
                </a:lnTo>
                <a:lnTo>
                  <a:pt x="56" y="1791"/>
                </a:lnTo>
                <a:lnTo>
                  <a:pt x="31" y="1776"/>
                </a:lnTo>
                <a:lnTo>
                  <a:pt x="17" y="1762"/>
                </a:lnTo>
                <a:lnTo>
                  <a:pt x="5" y="1745"/>
                </a:lnTo>
                <a:lnTo>
                  <a:pt x="0" y="1718"/>
                </a:lnTo>
                <a:lnTo>
                  <a:pt x="4" y="1691"/>
                </a:lnTo>
                <a:lnTo>
                  <a:pt x="13" y="1661"/>
                </a:lnTo>
                <a:lnTo>
                  <a:pt x="27" y="1637"/>
                </a:lnTo>
                <a:lnTo>
                  <a:pt x="44" y="1612"/>
                </a:lnTo>
                <a:lnTo>
                  <a:pt x="250" y="1272"/>
                </a:lnTo>
                <a:lnTo>
                  <a:pt x="269" y="1244"/>
                </a:lnTo>
                <a:lnTo>
                  <a:pt x="273" y="1218"/>
                </a:lnTo>
                <a:lnTo>
                  <a:pt x="269" y="1190"/>
                </a:lnTo>
                <a:lnTo>
                  <a:pt x="256" y="1173"/>
                </a:lnTo>
                <a:lnTo>
                  <a:pt x="243" y="1160"/>
                </a:lnTo>
                <a:lnTo>
                  <a:pt x="202" y="1112"/>
                </a:lnTo>
                <a:lnTo>
                  <a:pt x="194" y="1087"/>
                </a:lnTo>
                <a:lnTo>
                  <a:pt x="192" y="1058"/>
                </a:lnTo>
                <a:lnTo>
                  <a:pt x="194" y="1034"/>
                </a:lnTo>
                <a:lnTo>
                  <a:pt x="202" y="1008"/>
                </a:lnTo>
                <a:lnTo>
                  <a:pt x="225" y="955"/>
                </a:lnTo>
                <a:lnTo>
                  <a:pt x="246" y="900"/>
                </a:lnTo>
                <a:lnTo>
                  <a:pt x="256" y="849"/>
                </a:lnTo>
                <a:lnTo>
                  <a:pt x="259" y="823"/>
                </a:lnTo>
                <a:lnTo>
                  <a:pt x="260" y="797"/>
                </a:lnTo>
                <a:lnTo>
                  <a:pt x="267" y="771"/>
                </a:lnTo>
                <a:lnTo>
                  <a:pt x="273" y="743"/>
                </a:lnTo>
                <a:lnTo>
                  <a:pt x="273" y="717"/>
                </a:lnTo>
                <a:lnTo>
                  <a:pt x="273" y="691"/>
                </a:lnTo>
                <a:lnTo>
                  <a:pt x="264" y="675"/>
                </a:lnTo>
                <a:lnTo>
                  <a:pt x="241" y="638"/>
                </a:lnTo>
                <a:lnTo>
                  <a:pt x="220" y="611"/>
                </a:lnTo>
                <a:lnTo>
                  <a:pt x="198" y="585"/>
                </a:lnTo>
                <a:lnTo>
                  <a:pt x="177" y="559"/>
                </a:lnTo>
                <a:lnTo>
                  <a:pt x="159" y="530"/>
                </a:lnTo>
                <a:lnTo>
                  <a:pt x="148" y="476"/>
                </a:lnTo>
                <a:lnTo>
                  <a:pt x="148" y="450"/>
                </a:lnTo>
                <a:lnTo>
                  <a:pt x="153" y="402"/>
                </a:lnTo>
                <a:lnTo>
                  <a:pt x="163" y="369"/>
                </a:lnTo>
                <a:lnTo>
                  <a:pt x="173" y="340"/>
                </a:lnTo>
                <a:lnTo>
                  <a:pt x="185" y="320"/>
                </a:lnTo>
                <a:lnTo>
                  <a:pt x="204" y="293"/>
                </a:lnTo>
                <a:lnTo>
                  <a:pt x="243" y="240"/>
                </a:lnTo>
                <a:lnTo>
                  <a:pt x="267" y="206"/>
                </a:lnTo>
                <a:lnTo>
                  <a:pt x="285" y="181"/>
                </a:lnTo>
                <a:lnTo>
                  <a:pt x="321" y="135"/>
                </a:lnTo>
                <a:lnTo>
                  <a:pt x="351" y="111"/>
                </a:lnTo>
                <a:lnTo>
                  <a:pt x="396" y="88"/>
                </a:lnTo>
                <a:lnTo>
                  <a:pt x="422" y="77"/>
                </a:lnTo>
                <a:lnTo>
                  <a:pt x="470" y="66"/>
                </a:lnTo>
                <a:lnTo>
                  <a:pt x="492" y="62"/>
                </a:lnTo>
                <a:lnTo>
                  <a:pt x="541" y="51"/>
                </a:lnTo>
                <a:lnTo>
                  <a:pt x="571" y="38"/>
                </a:lnTo>
                <a:lnTo>
                  <a:pt x="591" y="30"/>
                </a:lnTo>
                <a:lnTo>
                  <a:pt x="638" y="16"/>
                </a:lnTo>
                <a:lnTo>
                  <a:pt x="661" y="7"/>
                </a:lnTo>
                <a:lnTo>
                  <a:pt x="686" y="0"/>
                </a:lnTo>
                <a:lnTo>
                  <a:pt x="712" y="0"/>
                </a:lnTo>
                <a:lnTo>
                  <a:pt x="735" y="0"/>
                </a:lnTo>
                <a:lnTo>
                  <a:pt x="781" y="7"/>
                </a:lnTo>
                <a:lnTo>
                  <a:pt x="811" y="16"/>
                </a:lnTo>
                <a:lnTo>
                  <a:pt x="833" y="18"/>
                </a:lnTo>
                <a:lnTo>
                  <a:pt x="858" y="25"/>
                </a:lnTo>
                <a:lnTo>
                  <a:pt x="906" y="24"/>
                </a:lnTo>
                <a:lnTo>
                  <a:pt x="1003" y="18"/>
                </a:lnTo>
                <a:lnTo>
                  <a:pt x="1070" y="11"/>
                </a:lnTo>
                <a:lnTo>
                  <a:pt x="1122" y="7"/>
                </a:lnTo>
                <a:lnTo>
                  <a:pt x="1147" y="7"/>
                </a:lnTo>
                <a:lnTo>
                  <a:pt x="1195" y="13"/>
                </a:lnTo>
                <a:lnTo>
                  <a:pt x="1220" y="16"/>
                </a:lnTo>
                <a:lnTo>
                  <a:pt x="1243" y="18"/>
                </a:lnTo>
                <a:lnTo>
                  <a:pt x="1294" y="21"/>
                </a:lnTo>
                <a:lnTo>
                  <a:pt x="1339" y="26"/>
                </a:lnTo>
                <a:lnTo>
                  <a:pt x="1391" y="36"/>
                </a:lnTo>
                <a:lnTo>
                  <a:pt x="1415" y="40"/>
                </a:lnTo>
                <a:lnTo>
                  <a:pt x="1440" y="48"/>
                </a:lnTo>
                <a:lnTo>
                  <a:pt x="1488" y="57"/>
                </a:lnTo>
                <a:lnTo>
                  <a:pt x="1511" y="65"/>
                </a:lnTo>
                <a:lnTo>
                  <a:pt x="1537" y="66"/>
                </a:lnTo>
                <a:lnTo>
                  <a:pt x="1585" y="80"/>
                </a:lnTo>
                <a:lnTo>
                  <a:pt x="1609" y="86"/>
                </a:lnTo>
                <a:lnTo>
                  <a:pt x="1658" y="102"/>
                </a:lnTo>
                <a:lnTo>
                  <a:pt x="1705" y="121"/>
                </a:lnTo>
                <a:lnTo>
                  <a:pt x="1753" y="145"/>
                </a:lnTo>
                <a:lnTo>
                  <a:pt x="1817" y="184"/>
                </a:lnTo>
                <a:lnTo>
                  <a:pt x="1869" y="223"/>
                </a:lnTo>
                <a:lnTo>
                  <a:pt x="1933" y="277"/>
                </a:lnTo>
                <a:lnTo>
                  <a:pt x="1953" y="300"/>
                </a:lnTo>
                <a:lnTo>
                  <a:pt x="1989" y="334"/>
                </a:lnTo>
                <a:lnTo>
                  <a:pt x="2015" y="370"/>
                </a:lnTo>
                <a:lnTo>
                  <a:pt x="2041" y="400"/>
                </a:lnTo>
                <a:lnTo>
                  <a:pt x="2058" y="427"/>
                </a:lnTo>
                <a:lnTo>
                  <a:pt x="2075" y="449"/>
                </a:lnTo>
                <a:lnTo>
                  <a:pt x="2092" y="474"/>
                </a:lnTo>
                <a:lnTo>
                  <a:pt x="2108" y="499"/>
                </a:lnTo>
                <a:lnTo>
                  <a:pt x="2127" y="525"/>
                </a:lnTo>
                <a:lnTo>
                  <a:pt x="2141" y="556"/>
                </a:lnTo>
                <a:lnTo>
                  <a:pt x="2154" y="578"/>
                </a:lnTo>
                <a:lnTo>
                  <a:pt x="2165" y="609"/>
                </a:lnTo>
                <a:lnTo>
                  <a:pt x="2174" y="635"/>
                </a:lnTo>
                <a:lnTo>
                  <a:pt x="2178" y="664"/>
                </a:lnTo>
                <a:lnTo>
                  <a:pt x="2184" y="714"/>
                </a:lnTo>
                <a:lnTo>
                  <a:pt x="2184" y="768"/>
                </a:lnTo>
                <a:lnTo>
                  <a:pt x="2180" y="823"/>
                </a:lnTo>
                <a:lnTo>
                  <a:pt x="2180" y="847"/>
                </a:lnTo>
                <a:lnTo>
                  <a:pt x="2178" y="929"/>
                </a:lnTo>
                <a:lnTo>
                  <a:pt x="2172" y="1005"/>
                </a:lnTo>
                <a:lnTo>
                  <a:pt x="2163" y="1112"/>
                </a:lnTo>
                <a:lnTo>
                  <a:pt x="2158" y="1217"/>
                </a:lnTo>
                <a:lnTo>
                  <a:pt x="2154" y="1293"/>
                </a:lnTo>
                <a:lnTo>
                  <a:pt x="2134" y="1402"/>
                </a:lnTo>
                <a:lnTo>
                  <a:pt x="2106" y="1504"/>
                </a:lnTo>
                <a:lnTo>
                  <a:pt x="2083" y="1612"/>
                </a:lnTo>
                <a:lnTo>
                  <a:pt x="2057" y="1718"/>
                </a:lnTo>
                <a:lnTo>
                  <a:pt x="2040" y="1769"/>
                </a:lnTo>
                <a:lnTo>
                  <a:pt x="2031" y="1794"/>
                </a:lnTo>
                <a:lnTo>
                  <a:pt x="2018" y="1824"/>
                </a:lnTo>
                <a:lnTo>
                  <a:pt x="1993" y="1875"/>
                </a:lnTo>
                <a:lnTo>
                  <a:pt x="1984" y="1901"/>
                </a:lnTo>
                <a:lnTo>
                  <a:pt x="1960" y="1954"/>
                </a:lnTo>
                <a:lnTo>
                  <a:pt x="1946" y="1981"/>
                </a:lnTo>
                <a:lnTo>
                  <a:pt x="1902" y="2086"/>
                </a:lnTo>
                <a:lnTo>
                  <a:pt x="1868" y="2165"/>
                </a:lnTo>
                <a:lnTo>
                  <a:pt x="1855" y="2191"/>
                </a:lnTo>
                <a:lnTo>
                  <a:pt x="1824" y="2245"/>
                </a:lnTo>
                <a:lnTo>
                  <a:pt x="1808" y="2270"/>
                </a:lnTo>
                <a:lnTo>
                  <a:pt x="1794" y="2296"/>
                </a:lnTo>
                <a:lnTo>
                  <a:pt x="1785" y="2322"/>
                </a:lnTo>
                <a:lnTo>
                  <a:pt x="1779" y="2349"/>
                </a:lnTo>
                <a:lnTo>
                  <a:pt x="1775" y="2377"/>
                </a:lnTo>
                <a:lnTo>
                  <a:pt x="1773" y="2403"/>
                </a:lnTo>
                <a:lnTo>
                  <a:pt x="1775" y="2428"/>
                </a:lnTo>
                <a:lnTo>
                  <a:pt x="1775" y="2454"/>
                </a:lnTo>
                <a:lnTo>
                  <a:pt x="1775" y="2482"/>
                </a:lnTo>
                <a:lnTo>
                  <a:pt x="1753" y="2456"/>
                </a:lnTo>
                <a:lnTo>
                  <a:pt x="1731" y="2433"/>
                </a:lnTo>
                <a:lnTo>
                  <a:pt x="1714" y="2404"/>
                </a:lnTo>
                <a:lnTo>
                  <a:pt x="1704" y="2377"/>
                </a:lnTo>
                <a:lnTo>
                  <a:pt x="1704" y="2403"/>
                </a:lnTo>
                <a:lnTo>
                  <a:pt x="1701" y="2428"/>
                </a:lnTo>
                <a:lnTo>
                  <a:pt x="1704" y="2454"/>
                </a:lnTo>
                <a:lnTo>
                  <a:pt x="1704" y="2509"/>
                </a:lnTo>
              </a:path>
            </a:pathLst>
          </a:custGeom>
          <a:noFill/>
          <a:ln w="0">
            <a:solidFill>
              <a:srgbClr val="FFFFFF"/>
            </a:solidFill>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pic>
        <p:nvPicPr>
          <p:cNvPr id="445" name="Rectangle 38"/>
          <p:cNvPicPr/>
          <p:nvPr/>
        </p:nvPicPr>
        <p:blipFill>
          <a:blip r:embed="rId3"/>
          <a:stretch/>
        </p:blipFill>
        <p:spPr>
          <a:xfrm>
            <a:off x="3505320" y="5937120"/>
            <a:ext cx="1957320" cy="920880"/>
          </a:xfrm>
          <a:prstGeom prst="rect">
            <a:avLst/>
          </a:prstGeom>
          <a:noFill/>
          <a:ln w="0">
            <a:noFill/>
          </a:ln>
        </p:spPr>
      </p:pic>
      <p:sp>
        <p:nvSpPr>
          <p:cNvPr id="446"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447"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E50AC89-E5F9-4A56-AB0D-5D048E1585A5}" type="slidenum">
              <a:rPr lang="en-US" sz="900" b="0" u="none" strike="noStrike">
                <a:solidFill>
                  <a:srgbClr val="595959"/>
                </a:solidFill>
                <a:effectLst/>
                <a:uFillTx/>
                <a:latin typeface="Calibri"/>
              </a:rPr>
              <a:t>47</a:t>
            </a:fld>
            <a:endParaRPr lang="en-US" sz="900" b="0" u="none" strike="noStrike">
              <a:solidFill>
                <a:srgbClr val="000000"/>
              </a:solidFill>
              <a:effectLst/>
              <a:uFillTx/>
              <a:latin typeface="Calibri"/>
            </a:endParaRPr>
          </a:p>
        </p:txBody>
      </p:sp>
    </p:spTree>
  </p:cSld>
  <p:clrMapOvr>
    <a:masterClrMapping/>
  </p:clrMapOvr>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801</TotalTime>
  <Words>5391</Words>
  <Application>Microsoft Office PowerPoint</Application>
  <PresentationFormat>On-screen Show (4:3)</PresentationFormat>
  <Paragraphs>544</Paragraphs>
  <Slides>47</Slides>
  <Notes>30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57" baseType="lpstr">
      <vt:lpstr>Arial</vt:lpstr>
      <vt:lpstr>Arial Black</vt:lpstr>
      <vt:lpstr>Calibri</vt:lpstr>
      <vt:lpstr>Cambria</vt:lpstr>
      <vt:lpstr>Comic Sans MS</vt:lpstr>
      <vt:lpstr>Edwardian Script ITC</vt:lpstr>
      <vt:lpstr>Impact</vt:lpstr>
      <vt:lpstr>Times New Roman</vt:lpstr>
      <vt:lpstr>Office</vt:lpstr>
      <vt:lpstr>Microsoft Excel Worksheet</vt:lpstr>
      <vt:lpstr>Strategic Project Management</vt:lpstr>
      <vt:lpstr>Agenda</vt:lpstr>
      <vt:lpstr>PowerPoint Presentation</vt:lpstr>
      <vt:lpstr>Project Estimating</vt:lpstr>
      <vt:lpstr>Types of Estimates</vt:lpstr>
      <vt:lpstr>Which Portfolio is Best?</vt:lpstr>
      <vt:lpstr>The Best Portfolio Set</vt:lpstr>
      <vt:lpstr>Value Vs Cost</vt:lpstr>
      <vt:lpstr>Software Tools for Estimation</vt:lpstr>
      <vt:lpstr>Strategic Estimates</vt:lpstr>
      <vt:lpstr>Strategic Estimate</vt:lpstr>
      <vt:lpstr>Strategic Estimate: High Level Approximation</vt:lpstr>
      <vt:lpstr>Sizing Estimates</vt:lpstr>
      <vt:lpstr>Task Based Estimates</vt:lpstr>
      <vt:lpstr>Precision Range</vt:lpstr>
      <vt:lpstr>Assumptions should be communicated</vt:lpstr>
      <vt:lpstr>Historical Information</vt:lpstr>
      <vt:lpstr>Expert Based</vt:lpstr>
      <vt:lpstr>Consensus Based</vt:lpstr>
      <vt:lpstr>Using Historical Information for LOP</vt:lpstr>
      <vt:lpstr>L.O.P</vt:lpstr>
      <vt:lpstr>Estimating Statistics</vt:lpstr>
      <vt:lpstr>LOP</vt:lpstr>
      <vt:lpstr>Work Distribution Model</vt:lpstr>
      <vt:lpstr>Wideband Delphi Tool</vt:lpstr>
      <vt:lpstr>Wide Band Delphi</vt:lpstr>
      <vt:lpstr>Wide Band Delphi</vt:lpstr>
      <vt:lpstr>Wide Band Delphi</vt:lpstr>
      <vt:lpstr>Wide Band Delphi</vt:lpstr>
      <vt:lpstr>Basis of Estimate Process</vt:lpstr>
      <vt:lpstr>Sizing Models</vt:lpstr>
      <vt:lpstr>TASK BASED ESTIMATES</vt:lpstr>
      <vt:lpstr>Task Based Estimates</vt:lpstr>
      <vt:lpstr>Effort Baseline</vt:lpstr>
      <vt:lpstr>Effort Baseline</vt:lpstr>
      <vt:lpstr>EVF</vt:lpstr>
      <vt:lpstr>Technical Skill Factor</vt:lpstr>
      <vt:lpstr>Work Interruption Factor</vt:lpstr>
      <vt:lpstr>Part Time Effect</vt:lpstr>
      <vt:lpstr>Part Time Assignments</vt:lpstr>
      <vt:lpstr>Calculating EVF</vt:lpstr>
      <vt:lpstr>Team Size</vt:lpstr>
      <vt:lpstr>Estimating the Project</vt:lpstr>
      <vt:lpstr>Caveat</vt:lpstr>
      <vt:lpstr>Set Realistic Estimates</vt:lpstr>
      <vt:lpstr>Rolling Wave Estimates</vt:lpstr>
      <vt:lpstr>Multiple Methods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Richard Scudder</cp:lastModifiedBy>
  <cp:revision>1</cp:revision>
  <dcterms:modified xsi:type="dcterms:W3CDTF">2026-09-17T20:08:47Z</dcterms:modified>
</cp:coreProperties>
</file>

<file path=docProps/core0.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en-US</dc:language>
  <cp:lastModifiedBy>richard scudder</cp:lastModifiedBy>
  <dcterms:modified xsi:type="dcterms:W3CDTF">2018-07-27T22:27:31Z</dcterms:modified>
  <cp:revision>48</cp:revision>
  <dc:subject/>
  <dc:title>PowerPoint Presentation</dc:title>
</cp:coreProperties>
</file>